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0" r:id="rId2"/>
    <p:sldId id="261" r:id="rId3"/>
    <p:sldId id="262" r:id="rId4"/>
    <p:sldId id="269" r:id="rId5"/>
    <p:sldId id="273" r:id="rId6"/>
    <p:sldId id="272" r:id="rId7"/>
    <p:sldId id="270" r:id="rId8"/>
    <p:sldId id="271" r:id="rId9"/>
    <p:sldId id="282" r:id="rId10"/>
    <p:sldId id="274" r:id="rId11"/>
    <p:sldId id="275" r:id="rId12"/>
    <p:sldId id="276" r:id="rId13"/>
    <p:sldId id="277" r:id="rId14"/>
    <p:sldId id="278" r:id="rId15"/>
    <p:sldId id="281" r:id="rId16"/>
    <p:sldId id="279" r:id="rId17"/>
    <p:sldId id="280" r:id="rId18"/>
    <p:sldId id="284" r:id="rId19"/>
    <p:sldId id="283" r:id="rId20"/>
    <p:sldId id="285" r:id="rId21"/>
    <p:sldId id="28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2B1CDE-0CE3-4914-A293-127314B99039}" type="datetimeFigureOut">
              <a:rPr lang="en-GB" smtClean="0"/>
              <a:pPr/>
              <a:t>26/04/2018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639912-4A04-49C2-AF8C-A07E313725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494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MBW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639912-4A04-49C2-AF8C-A07E31372596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188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1FCF9F-F796-4C7C-B39E-AD1D0B9DFFAE}" type="slidenum">
              <a:rPr lang="en-GB"/>
              <a:pPr/>
              <a:t>4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AS Chemistry </a:t>
            </a:r>
          </a:p>
          <a:p>
            <a:r>
              <a:rPr lang="en-GB"/>
              <a:t>Alcohols</a:t>
            </a:r>
          </a:p>
        </p:txBody>
      </p:sp>
      <p:sp>
        <p:nvSpPr>
          <p:cNvPr id="104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404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F50CFAA-8C07-422B-A2CC-0D209FF906DD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982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1CB1A44-4395-4925-80CD-5D236CB7829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84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4E1A-3C3D-4C59-9003-F4BAEC4E3A3C}" type="datetimeFigureOut">
              <a:rPr lang="en-GB" smtClean="0"/>
              <a:pPr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B4F6F-154F-4D65-96E7-3874B6C76B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820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4E1A-3C3D-4C59-9003-F4BAEC4E3A3C}" type="datetimeFigureOut">
              <a:rPr lang="en-GB" smtClean="0"/>
              <a:pPr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B4F6F-154F-4D65-96E7-3874B6C76B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99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4E1A-3C3D-4C59-9003-F4BAEC4E3A3C}" type="datetimeFigureOut">
              <a:rPr lang="en-GB" smtClean="0"/>
              <a:pPr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B4F6F-154F-4D65-96E7-3874B6C76B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83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4E1A-3C3D-4C59-9003-F4BAEC4E3A3C}" type="datetimeFigureOut">
              <a:rPr lang="en-GB" smtClean="0"/>
              <a:pPr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B4F6F-154F-4D65-96E7-3874B6C76B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0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4E1A-3C3D-4C59-9003-F4BAEC4E3A3C}" type="datetimeFigureOut">
              <a:rPr lang="en-GB" smtClean="0"/>
              <a:pPr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B4F6F-154F-4D65-96E7-3874B6C76B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7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4E1A-3C3D-4C59-9003-F4BAEC4E3A3C}" type="datetimeFigureOut">
              <a:rPr lang="en-GB" smtClean="0"/>
              <a:pPr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B4F6F-154F-4D65-96E7-3874B6C76B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01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4E1A-3C3D-4C59-9003-F4BAEC4E3A3C}" type="datetimeFigureOut">
              <a:rPr lang="en-GB" smtClean="0"/>
              <a:pPr/>
              <a:t>26/04/2018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B4F6F-154F-4D65-96E7-3874B6C76B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24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4E1A-3C3D-4C59-9003-F4BAEC4E3A3C}" type="datetimeFigureOut">
              <a:rPr lang="en-GB" smtClean="0"/>
              <a:pPr/>
              <a:t>26/04/2018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B4F6F-154F-4D65-96E7-3874B6C76B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86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4E1A-3C3D-4C59-9003-F4BAEC4E3A3C}" type="datetimeFigureOut">
              <a:rPr lang="en-GB" smtClean="0"/>
              <a:pPr/>
              <a:t>26/04/2018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B4F6F-154F-4D65-96E7-3874B6C76B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089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4E1A-3C3D-4C59-9003-F4BAEC4E3A3C}" type="datetimeFigureOut">
              <a:rPr lang="en-GB" smtClean="0"/>
              <a:pPr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B4F6F-154F-4D65-96E7-3874B6C76B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080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4E1A-3C3D-4C59-9003-F4BAEC4E3A3C}" type="datetimeFigureOut">
              <a:rPr lang="en-GB" smtClean="0"/>
              <a:pPr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B4F6F-154F-4D65-96E7-3874B6C76B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97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33CC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F4E1A-3C3D-4C59-9003-F4BAEC4E3A3C}" type="datetimeFigureOut">
              <a:rPr lang="en-GB" smtClean="0"/>
              <a:pPr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B4F6F-154F-4D65-96E7-3874B6C76B8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69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33CC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General Formula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What is the functional group for alcohol?</a:t>
            </a:r>
          </a:p>
          <a:p>
            <a:pPr marL="0" indent="0"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OH</a:t>
            </a:r>
          </a:p>
          <a:p>
            <a:pPr marL="0" indent="0">
              <a:buNone/>
            </a:pPr>
            <a:r>
              <a:rPr lang="en-GB" dirty="0" smtClean="0"/>
              <a:t>2. What is the general formula for alcohols?</a:t>
            </a:r>
          </a:p>
          <a:p>
            <a:pPr marL="0" indent="0"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C</a:t>
            </a:r>
            <a:r>
              <a:rPr lang="en-GB" b="1" baseline="-25000" dirty="0" smtClean="0">
                <a:solidFill>
                  <a:srgbClr val="FF0000"/>
                </a:solidFill>
              </a:rPr>
              <a:t>n</a:t>
            </a:r>
            <a:r>
              <a:rPr lang="en-GB" b="1" dirty="0" smtClean="0">
                <a:solidFill>
                  <a:srgbClr val="FF0000"/>
                </a:solidFill>
              </a:rPr>
              <a:t>H</a:t>
            </a:r>
            <a:r>
              <a:rPr lang="en-GB" b="1" baseline="-25000" dirty="0" smtClean="0">
                <a:solidFill>
                  <a:srgbClr val="FF0000"/>
                </a:solidFill>
              </a:rPr>
              <a:t>2n+1</a:t>
            </a:r>
            <a:r>
              <a:rPr lang="en-GB" b="1" dirty="0" smtClean="0">
                <a:solidFill>
                  <a:srgbClr val="FF0000"/>
                </a:solidFill>
              </a:rPr>
              <a:t>OH</a:t>
            </a:r>
            <a:endParaRPr lang="en-GB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3. How can we shorten this formula?</a:t>
            </a:r>
          </a:p>
          <a:p>
            <a:pPr marL="0" indent="0"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ROH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3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Conversions to halogenoalkanes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u="sng" dirty="0" smtClean="0"/>
              <a:t>Chlorination</a:t>
            </a:r>
          </a:p>
          <a:p>
            <a:pPr marL="0" indent="0">
              <a:buNone/>
            </a:pPr>
            <a:endParaRPr lang="en-GB" b="1" u="sng" dirty="0" smtClean="0"/>
          </a:p>
          <a:p>
            <a:r>
              <a:rPr lang="en-GB" dirty="0" smtClean="0"/>
              <a:t>Using phosphorus (V) chloride</a:t>
            </a:r>
          </a:p>
          <a:p>
            <a:r>
              <a:rPr lang="en-GB" dirty="0" smtClean="0"/>
              <a:t>White solid</a:t>
            </a:r>
          </a:p>
          <a:p>
            <a:r>
              <a:rPr lang="en-GB" dirty="0" smtClean="0"/>
              <a:t>Very vigorous reaction at room temperature</a:t>
            </a:r>
          </a:p>
          <a:p>
            <a:r>
              <a:rPr lang="en-GB" dirty="0" smtClean="0"/>
              <a:t>No need for heating</a:t>
            </a:r>
          </a:p>
          <a:p>
            <a:r>
              <a:rPr lang="en-GB" dirty="0" smtClean="0"/>
              <a:t>Two inorganic products made – phosphorus oxychloride and hydrogen chloride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CH</a:t>
            </a:r>
            <a:r>
              <a:rPr lang="en-GB" baseline="-25000" dirty="0" smtClean="0">
                <a:solidFill>
                  <a:srgbClr val="FF0000"/>
                </a:solidFill>
              </a:rPr>
              <a:t>3</a:t>
            </a:r>
            <a:r>
              <a:rPr lang="en-GB" dirty="0" smtClean="0">
                <a:solidFill>
                  <a:srgbClr val="FF0000"/>
                </a:solidFill>
              </a:rPr>
              <a:t>CH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CH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OH + PCl</a:t>
            </a:r>
            <a:r>
              <a:rPr lang="en-GB" baseline="-25000" dirty="0" smtClean="0">
                <a:solidFill>
                  <a:srgbClr val="FF0000"/>
                </a:solidFill>
              </a:rPr>
              <a:t>5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CH</a:t>
            </a:r>
            <a:r>
              <a:rPr lang="en-GB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CH</a:t>
            </a:r>
            <a:r>
              <a:rPr lang="en-GB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CH</a:t>
            </a:r>
            <a:r>
              <a:rPr lang="en-GB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Cl + POCl</a:t>
            </a:r>
            <a:r>
              <a:rPr lang="en-GB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 + </a:t>
            </a:r>
            <a:r>
              <a:rPr lang="en-GB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HCl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29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Conversions to halogenoalkanes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smtClean="0"/>
              <a:t>Chlorination of tertiary alcohols</a:t>
            </a:r>
          </a:p>
          <a:p>
            <a:pPr marL="0" indent="0">
              <a:buNone/>
            </a:pPr>
            <a:endParaRPr lang="en-GB" b="1" u="sng" dirty="0" smtClean="0"/>
          </a:p>
          <a:p>
            <a:r>
              <a:rPr lang="en-GB" dirty="0" smtClean="0"/>
              <a:t>Only to be mixed with concentrated </a:t>
            </a:r>
            <a:r>
              <a:rPr lang="en-GB" dirty="0" err="1" smtClean="0"/>
              <a:t>HCl</a:t>
            </a:r>
            <a:endParaRPr lang="en-GB" dirty="0" smtClean="0"/>
          </a:p>
          <a:p>
            <a:r>
              <a:rPr lang="en-GB" dirty="0" smtClean="0"/>
              <a:t>Room temperature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(CH</a:t>
            </a:r>
            <a:r>
              <a:rPr lang="en-GB" baseline="-25000" dirty="0" smtClean="0">
                <a:solidFill>
                  <a:srgbClr val="FF0000"/>
                </a:solidFill>
              </a:rPr>
              <a:t>3</a:t>
            </a:r>
            <a:r>
              <a:rPr lang="en-GB" dirty="0" smtClean="0">
                <a:solidFill>
                  <a:srgbClr val="FF0000"/>
                </a:solidFill>
              </a:rPr>
              <a:t>)</a:t>
            </a:r>
            <a:r>
              <a:rPr lang="en-GB" baseline="-25000" dirty="0" smtClean="0">
                <a:solidFill>
                  <a:srgbClr val="FF0000"/>
                </a:solidFill>
              </a:rPr>
              <a:t>3</a:t>
            </a:r>
            <a:r>
              <a:rPr lang="en-GB" dirty="0" smtClean="0">
                <a:solidFill>
                  <a:srgbClr val="FF0000"/>
                </a:solidFill>
              </a:rPr>
              <a:t>COH + </a:t>
            </a:r>
            <a:r>
              <a:rPr lang="en-GB" dirty="0" err="1" smtClean="0">
                <a:solidFill>
                  <a:srgbClr val="FF0000"/>
                </a:solidFill>
              </a:rPr>
              <a:t>HCl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(CH</a:t>
            </a:r>
            <a:r>
              <a:rPr lang="en-GB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)</a:t>
            </a:r>
            <a:r>
              <a:rPr lang="en-GB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CCl + H</a:t>
            </a:r>
            <a:r>
              <a:rPr lang="en-GB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O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44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Conversions to halogenoalkanes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u="sng" dirty="0" err="1" smtClean="0"/>
              <a:t>Bromination</a:t>
            </a:r>
            <a:r>
              <a:rPr lang="en-GB" b="1" u="sng" dirty="0" smtClean="0"/>
              <a:t> </a:t>
            </a:r>
          </a:p>
          <a:p>
            <a:pPr marL="0" indent="0">
              <a:buNone/>
            </a:pPr>
            <a:endParaRPr lang="en-GB" b="1" u="sng" dirty="0" smtClean="0"/>
          </a:p>
          <a:p>
            <a:r>
              <a:rPr lang="en-GB" dirty="0" smtClean="0"/>
              <a:t>Using potassium bromide</a:t>
            </a:r>
          </a:p>
          <a:p>
            <a:r>
              <a:rPr lang="en-GB" dirty="0" smtClean="0"/>
              <a:t>And 50% concentrated sulfuric acid</a:t>
            </a:r>
          </a:p>
          <a:p>
            <a:r>
              <a:rPr lang="en-GB" dirty="0" smtClean="0"/>
              <a:t>Reaction mixture is warmed</a:t>
            </a:r>
          </a:p>
          <a:p>
            <a:r>
              <a:rPr lang="en-GB" dirty="0" smtClean="0"/>
              <a:t>Inorganic products react together to form </a:t>
            </a:r>
            <a:r>
              <a:rPr lang="en-GB" dirty="0" err="1" smtClean="0"/>
              <a:t>HBr</a:t>
            </a:r>
            <a:endParaRPr lang="en-GB" dirty="0" smtClean="0"/>
          </a:p>
          <a:p>
            <a:endParaRPr lang="en-GB" dirty="0"/>
          </a:p>
          <a:p>
            <a:pPr marL="0" indent="0" algn="ctr">
              <a:buNone/>
            </a:pPr>
            <a:r>
              <a:rPr lang="en-GB" dirty="0" err="1" smtClean="0">
                <a:solidFill>
                  <a:srgbClr val="FF0000"/>
                </a:solidFill>
              </a:rPr>
              <a:t>KBr</a:t>
            </a:r>
            <a:r>
              <a:rPr lang="en-GB" dirty="0" smtClean="0">
                <a:solidFill>
                  <a:srgbClr val="FF0000"/>
                </a:solidFill>
              </a:rPr>
              <a:t> + H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SO</a:t>
            </a:r>
            <a:r>
              <a:rPr lang="en-GB" baseline="-25000" dirty="0" smtClean="0">
                <a:solidFill>
                  <a:srgbClr val="FF0000"/>
                </a:solidFill>
              </a:rPr>
              <a:t>4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KHSO</a:t>
            </a:r>
            <a:r>
              <a:rPr lang="en-GB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4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+ </a:t>
            </a:r>
            <a:r>
              <a:rPr lang="en-GB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HBr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	</a:t>
            </a:r>
          </a:p>
          <a:p>
            <a:pPr marL="0" indent="0" algn="ctr">
              <a:buNone/>
            </a:pPr>
            <a:endParaRPr lang="en-GB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OR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		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2KBr + H</a:t>
            </a:r>
            <a:r>
              <a:rPr lang="en-GB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SO</a:t>
            </a:r>
            <a:r>
              <a:rPr lang="en-GB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4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  K</a:t>
            </a:r>
            <a:r>
              <a:rPr lang="en-GB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SO</a:t>
            </a:r>
            <a:r>
              <a:rPr lang="en-GB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4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 + 2HBr</a:t>
            </a:r>
          </a:p>
          <a:p>
            <a:pPr marL="0" indent="0" algn="ctr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77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Conversions to halogenoalkanes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err="1" smtClean="0"/>
              <a:t>Bromination</a:t>
            </a:r>
            <a:r>
              <a:rPr lang="en-GB" b="1" u="sng" dirty="0" smtClean="0"/>
              <a:t> </a:t>
            </a:r>
          </a:p>
          <a:p>
            <a:pPr marL="0" indent="0">
              <a:buNone/>
            </a:pPr>
            <a:endParaRPr lang="en-GB" b="1" u="sng" dirty="0" smtClean="0"/>
          </a:p>
          <a:p>
            <a:r>
              <a:rPr lang="en-GB" dirty="0" smtClean="0"/>
              <a:t>Using potassium bromide</a:t>
            </a:r>
          </a:p>
          <a:p>
            <a:r>
              <a:rPr lang="en-GB" dirty="0" smtClean="0"/>
              <a:t>And 50% concentrated sulfuric acid</a:t>
            </a:r>
          </a:p>
          <a:p>
            <a:r>
              <a:rPr lang="en-GB" dirty="0" smtClean="0"/>
              <a:t>Reaction mixture is warmed</a:t>
            </a:r>
          </a:p>
          <a:p>
            <a:r>
              <a:rPr lang="en-GB" dirty="0" smtClean="0"/>
              <a:t>Inorganic products react together to form </a:t>
            </a:r>
            <a:r>
              <a:rPr lang="en-GB" dirty="0" err="1" smtClean="0"/>
              <a:t>HBr</a:t>
            </a:r>
            <a:endParaRPr lang="en-GB" dirty="0" smtClean="0"/>
          </a:p>
          <a:p>
            <a:endParaRPr lang="en-GB" dirty="0"/>
          </a:p>
          <a:p>
            <a:pPr marL="0" indent="0" algn="ctr"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CH</a:t>
            </a:r>
            <a:r>
              <a:rPr lang="en-GB" sz="2800" baseline="-25000" dirty="0" smtClean="0">
                <a:solidFill>
                  <a:srgbClr val="FF0000"/>
                </a:solidFill>
              </a:rPr>
              <a:t>3</a:t>
            </a:r>
            <a:r>
              <a:rPr lang="en-GB" sz="2800" dirty="0" smtClean="0">
                <a:solidFill>
                  <a:srgbClr val="FF0000"/>
                </a:solidFill>
              </a:rPr>
              <a:t>CH</a:t>
            </a:r>
            <a:r>
              <a:rPr lang="en-GB" sz="2800" baseline="-25000" dirty="0" smtClean="0">
                <a:solidFill>
                  <a:srgbClr val="FF0000"/>
                </a:solidFill>
              </a:rPr>
              <a:t>2</a:t>
            </a:r>
            <a:r>
              <a:rPr lang="en-GB" sz="2800" dirty="0" smtClean="0">
                <a:solidFill>
                  <a:srgbClr val="FF0000"/>
                </a:solidFill>
              </a:rPr>
              <a:t>CH</a:t>
            </a:r>
            <a:r>
              <a:rPr lang="en-GB" sz="2800" baseline="-25000" dirty="0" smtClean="0">
                <a:solidFill>
                  <a:srgbClr val="FF0000"/>
                </a:solidFill>
              </a:rPr>
              <a:t>2</a:t>
            </a:r>
            <a:r>
              <a:rPr lang="en-GB" sz="2800" dirty="0" smtClean="0">
                <a:solidFill>
                  <a:srgbClr val="FF0000"/>
                </a:solidFill>
              </a:rPr>
              <a:t>CH</a:t>
            </a:r>
            <a:r>
              <a:rPr lang="en-GB" sz="2800" baseline="-25000" dirty="0" smtClean="0">
                <a:solidFill>
                  <a:srgbClr val="FF0000"/>
                </a:solidFill>
              </a:rPr>
              <a:t>2</a:t>
            </a:r>
            <a:r>
              <a:rPr lang="en-GB" sz="2800" dirty="0" smtClean="0">
                <a:solidFill>
                  <a:srgbClr val="FF0000"/>
                </a:solidFill>
              </a:rPr>
              <a:t>OH + </a:t>
            </a:r>
            <a:r>
              <a:rPr lang="en-GB" sz="2800" dirty="0" err="1" smtClean="0">
                <a:solidFill>
                  <a:srgbClr val="FF0000"/>
                </a:solidFill>
              </a:rPr>
              <a:t>HBr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GB" sz="2800" dirty="0" smtClean="0">
                <a:solidFill>
                  <a:srgbClr val="FF0000"/>
                </a:solidFill>
              </a:rPr>
              <a:t>CH</a:t>
            </a:r>
            <a:r>
              <a:rPr lang="en-GB" sz="2800" baseline="-25000" dirty="0" smtClean="0">
                <a:solidFill>
                  <a:srgbClr val="FF0000"/>
                </a:solidFill>
              </a:rPr>
              <a:t>3</a:t>
            </a:r>
            <a:r>
              <a:rPr lang="en-GB" sz="2800" dirty="0" smtClean="0">
                <a:solidFill>
                  <a:srgbClr val="FF0000"/>
                </a:solidFill>
              </a:rPr>
              <a:t>CH</a:t>
            </a:r>
            <a:r>
              <a:rPr lang="en-GB" sz="2800" baseline="-25000" dirty="0" smtClean="0">
                <a:solidFill>
                  <a:srgbClr val="FF0000"/>
                </a:solidFill>
              </a:rPr>
              <a:t>2</a:t>
            </a:r>
            <a:r>
              <a:rPr lang="en-GB" sz="2800" dirty="0" smtClean="0">
                <a:solidFill>
                  <a:srgbClr val="FF0000"/>
                </a:solidFill>
              </a:rPr>
              <a:t>CH</a:t>
            </a:r>
            <a:r>
              <a:rPr lang="en-GB" sz="2800" baseline="-25000" dirty="0" smtClean="0">
                <a:solidFill>
                  <a:srgbClr val="FF0000"/>
                </a:solidFill>
              </a:rPr>
              <a:t>2</a:t>
            </a:r>
            <a:r>
              <a:rPr lang="en-GB" sz="2800" dirty="0" smtClean="0">
                <a:solidFill>
                  <a:srgbClr val="FF0000"/>
                </a:solidFill>
              </a:rPr>
              <a:t>CH</a:t>
            </a:r>
            <a:r>
              <a:rPr lang="en-GB" sz="2800" baseline="-25000" dirty="0" smtClean="0">
                <a:solidFill>
                  <a:srgbClr val="FF0000"/>
                </a:solidFill>
              </a:rPr>
              <a:t>2</a:t>
            </a:r>
            <a:r>
              <a:rPr lang="en-GB" sz="2800" dirty="0" smtClean="0">
                <a:solidFill>
                  <a:srgbClr val="FF0000"/>
                </a:solidFill>
              </a:rPr>
              <a:t>Br + H</a:t>
            </a:r>
            <a:r>
              <a:rPr lang="en-GB" sz="2800" baseline="-25000" dirty="0" smtClean="0">
                <a:solidFill>
                  <a:srgbClr val="FF0000"/>
                </a:solidFill>
              </a:rPr>
              <a:t>2</a:t>
            </a:r>
            <a:r>
              <a:rPr lang="en-GB" sz="2800" dirty="0" smtClean="0">
                <a:solidFill>
                  <a:srgbClr val="FF0000"/>
                </a:solidFill>
              </a:rPr>
              <a:t>O</a:t>
            </a:r>
            <a:endParaRPr lang="en-GB" sz="2800" dirty="0"/>
          </a:p>
          <a:p>
            <a:pPr marL="0" indent="0" algn="ctr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59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Conversions to halogenoalkanes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u="sng" dirty="0" smtClean="0"/>
              <a:t>Iodination</a:t>
            </a:r>
          </a:p>
          <a:p>
            <a:pPr marL="0" indent="0">
              <a:buNone/>
            </a:pPr>
            <a:endParaRPr lang="en-GB" b="1" u="sng" dirty="0" smtClean="0"/>
          </a:p>
          <a:p>
            <a:r>
              <a:rPr lang="en-GB" dirty="0" smtClean="0"/>
              <a:t>Using red phosphorus and iodine</a:t>
            </a:r>
          </a:p>
          <a:p>
            <a:r>
              <a:rPr lang="en-GB" dirty="0" smtClean="0"/>
              <a:t>Heated under reflux</a:t>
            </a:r>
          </a:p>
          <a:p>
            <a:r>
              <a:rPr lang="en-GB" dirty="0" smtClean="0"/>
              <a:t>Again, inorganic reagents first react to form phosphorus (III) iodide.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2P + I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2PI</a:t>
            </a:r>
            <a:r>
              <a:rPr lang="en-GB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</a:p>
          <a:p>
            <a:pPr marL="0" indent="0" algn="ctr">
              <a:buNone/>
            </a:pPr>
            <a:endParaRPr lang="en-GB" baseline="-250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3C</a:t>
            </a:r>
            <a:r>
              <a:rPr lang="en-GB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H</a:t>
            </a:r>
            <a:r>
              <a:rPr lang="en-GB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5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OH + PI</a:t>
            </a:r>
            <a:r>
              <a:rPr lang="en-GB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  3C</a:t>
            </a:r>
            <a:r>
              <a:rPr lang="en-GB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H</a:t>
            </a:r>
            <a:r>
              <a:rPr lang="en-GB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5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I + H</a:t>
            </a:r>
            <a:r>
              <a:rPr lang="en-GB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PO</a:t>
            </a:r>
            <a:r>
              <a:rPr lang="en-GB" baseline="-25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3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8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is meant by the term “Dehydration”?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650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68313" y="228600"/>
            <a:ext cx="6551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GB" altLang="en-US" sz="2400" b="1" u="sng">
                <a:cs typeface="Times New Roman" pitchFamily="18" charset="0"/>
              </a:rPr>
              <a:t>Dehydration</a:t>
            </a:r>
            <a:r>
              <a:rPr lang="en-GB" altLang="en-US" sz="2400" b="1">
                <a:solidFill>
                  <a:srgbClr val="FF0000"/>
                </a:solidFill>
                <a:cs typeface="Times New Roman" pitchFamily="18" charset="0"/>
              </a:rPr>
              <a:t> (removal of water) </a:t>
            </a:r>
            <a:r>
              <a:rPr lang="en-GB" altLang="en-US" sz="2400" b="1">
                <a:cs typeface="Times New Roman" pitchFamily="18" charset="0"/>
              </a:rPr>
              <a:t>of alcohols</a:t>
            </a:r>
            <a:endParaRPr lang="en-GB" altLang="en-US" sz="240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718300" y="217488"/>
            <a:ext cx="1770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2400" b="1">
                <a:solidFill>
                  <a:srgbClr val="0033CC"/>
                </a:solidFill>
                <a:cs typeface="Times New Roman" pitchFamily="18" charset="0"/>
                <a:sym typeface="Wingdings" pitchFamily="2" charset="2"/>
              </a:rPr>
              <a:t> </a:t>
            </a:r>
            <a:r>
              <a:rPr lang="en-GB" altLang="en-US" sz="2400" b="1">
                <a:solidFill>
                  <a:srgbClr val="0033CC"/>
                </a:solidFill>
                <a:cs typeface="Times New Roman" pitchFamily="18" charset="0"/>
              </a:rPr>
              <a:t>alkenes</a:t>
            </a:r>
            <a:r>
              <a:rPr lang="en-GB" altLang="en-US" sz="2400" b="1">
                <a:solidFill>
                  <a:srgbClr val="0033CC"/>
                </a:solidFill>
              </a:rPr>
              <a:t> 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rot="16200000">
            <a:off x="3054759" y="1161687"/>
            <a:ext cx="0" cy="990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18952" y="964784"/>
            <a:ext cx="1981200" cy="1295400"/>
            <a:chOff x="960" y="768"/>
            <a:chExt cx="1248" cy="816"/>
          </a:xfrm>
        </p:grpSpPr>
        <p:sp>
          <p:nvSpPr>
            <p:cNvPr id="7195" name="Line 6"/>
            <p:cNvSpPr>
              <a:spLocks noChangeShapeType="1"/>
            </p:cNvSpPr>
            <p:nvPr/>
          </p:nvSpPr>
          <p:spPr bwMode="auto">
            <a:xfrm>
              <a:off x="1352" y="1307"/>
              <a:ext cx="212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6" name="Text Box 7"/>
            <p:cNvSpPr txBox="1">
              <a:spLocks noChangeArrowheads="1"/>
            </p:cNvSpPr>
            <p:nvPr/>
          </p:nvSpPr>
          <p:spPr bwMode="auto">
            <a:xfrm>
              <a:off x="1511" y="1163"/>
              <a:ext cx="3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C</a:t>
              </a:r>
            </a:p>
          </p:txBody>
        </p:sp>
        <p:sp>
          <p:nvSpPr>
            <p:cNvPr id="7197" name="Line 8"/>
            <p:cNvSpPr>
              <a:spLocks noChangeShapeType="1"/>
            </p:cNvSpPr>
            <p:nvPr/>
          </p:nvSpPr>
          <p:spPr bwMode="auto">
            <a:xfrm rot="-5400000">
              <a:off x="1152" y="1115"/>
              <a:ext cx="192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8" name="Line 9"/>
            <p:cNvSpPr>
              <a:spLocks noChangeShapeType="1"/>
            </p:cNvSpPr>
            <p:nvPr/>
          </p:nvSpPr>
          <p:spPr bwMode="auto">
            <a:xfrm rot="-5400000">
              <a:off x="1536" y="1115"/>
              <a:ext cx="192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9" name="Rectangle 10"/>
            <p:cNvSpPr>
              <a:spLocks noChangeArrowheads="1"/>
            </p:cNvSpPr>
            <p:nvPr/>
          </p:nvSpPr>
          <p:spPr bwMode="auto">
            <a:xfrm>
              <a:off x="1136" y="1163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altLang="en-US" sz="2400" b="1"/>
                <a:t>C</a:t>
              </a:r>
            </a:p>
          </p:txBody>
        </p:sp>
        <p:sp>
          <p:nvSpPr>
            <p:cNvPr id="7200" name="Text Box 11"/>
            <p:cNvSpPr txBox="1">
              <a:spLocks noChangeArrowheads="1"/>
            </p:cNvSpPr>
            <p:nvPr/>
          </p:nvSpPr>
          <p:spPr bwMode="auto">
            <a:xfrm>
              <a:off x="1508" y="779"/>
              <a:ext cx="70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2400" b="1">
                  <a:solidFill>
                    <a:srgbClr val="FF0000"/>
                  </a:solidFill>
                </a:rPr>
                <a:t>OH</a:t>
              </a:r>
            </a:p>
          </p:txBody>
        </p:sp>
        <p:sp>
          <p:nvSpPr>
            <p:cNvPr id="7201" name="Rectangle 12"/>
            <p:cNvSpPr>
              <a:spLocks noChangeArrowheads="1"/>
            </p:cNvSpPr>
            <p:nvPr/>
          </p:nvSpPr>
          <p:spPr bwMode="auto">
            <a:xfrm>
              <a:off x="1137" y="768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GB" altLang="en-US" sz="2400" b="1">
                  <a:solidFill>
                    <a:srgbClr val="009900"/>
                  </a:solidFill>
                </a:rPr>
                <a:t>H</a:t>
              </a:r>
            </a:p>
          </p:txBody>
        </p:sp>
        <p:sp>
          <p:nvSpPr>
            <p:cNvPr id="7202" name="Line 13"/>
            <p:cNvSpPr>
              <a:spLocks noChangeShapeType="1"/>
            </p:cNvSpPr>
            <p:nvPr/>
          </p:nvSpPr>
          <p:spPr bwMode="auto">
            <a:xfrm rot="-5400000">
              <a:off x="1152" y="1488"/>
              <a:ext cx="192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3" name="Line 14"/>
            <p:cNvSpPr>
              <a:spLocks noChangeShapeType="1"/>
            </p:cNvSpPr>
            <p:nvPr/>
          </p:nvSpPr>
          <p:spPr bwMode="auto">
            <a:xfrm rot="-5400000">
              <a:off x="1536" y="1488"/>
              <a:ext cx="192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4" name="Line 15"/>
            <p:cNvSpPr>
              <a:spLocks noChangeShapeType="1"/>
            </p:cNvSpPr>
            <p:nvPr/>
          </p:nvSpPr>
          <p:spPr bwMode="auto">
            <a:xfrm>
              <a:off x="960" y="1296"/>
              <a:ext cx="212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5" name="Line 16"/>
            <p:cNvSpPr>
              <a:spLocks noChangeShapeType="1"/>
            </p:cNvSpPr>
            <p:nvPr/>
          </p:nvSpPr>
          <p:spPr bwMode="auto">
            <a:xfrm>
              <a:off x="1728" y="1296"/>
              <a:ext cx="212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6469369" y="1444742"/>
            <a:ext cx="169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2400" b="1" dirty="0"/>
              <a:t>+  </a:t>
            </a:r>
            <a:r>
              <a:rPr lang="en-GB" altLang="en-US" sz="2400" b="1" dirty="0">
                <a:solidFill>
                  <a:srgbClr val="009900"/>
                </a:solidFill>
              </a:rPr>
              <a:t>H</a:t>
            </a:r>
            <a:r>
              <a:rPr lang="en-GB" altLang="en-US" sz="2400" b="1" dirty="0">
                <a:solidFill>
                  <a:srgbClr val="FF0000"/>
                </a:solidFill>
              </a:rPr>
              <a:t>OH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343114" y="1495419"/>
            <a:ext cx="1309687" cy="474663"/>
            <a:chOff x="1056" y="2736"/>
            <a:chExt cx="825" cy="299"/>
          </a:xfrm>
        </p:grpSpPr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1056" y="2736"/>
              <a:ext cx="825" cy="299"/>
              <a:chOff x="1056" y="2880"/>
              <a:chExt cx="825" cy="299"/>
            </a:xfrm>
          </p:grpSpPr>
          <p:sp>
            <p:nvSpPr>
              <p:cNvPr id="7188" name="Line 20"/>
              <p:cNvSpPr>
                <a:spLocks noChangeShapeType="1"/>
              </p:cNvSpPr>
              <p:nvPr/>
            </p:nvSpPr>
            <p:spPr bwMode="auto">
              <a:xfrm>
                <a:off x="1344" y="3072"/>
                <a:ext cx="212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89" name="Text Box 21"/>
              <p:cNvSpPr txBox="1">
                <a:spLocks noChangeArrowheads="1"/>
              </p:cNvSpPr>
              <p:nvPr/>
            </p:nvSpPr>
            <p:spPr bwMode="auto">
              <a:xfrm>
                <a:off x="1511" y="2891"/>
                <a:ext cx="37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400" b="1"/>
                  <a:t>C</a:t>
                </a:r>
              </a:p>
            </p:txBody>
          </p:sp>
          <p:sp>
            <p:nvSpPr>
              <p:cNvPr id="7190" name="Rectangle 22"/>
              <p:cNvSpPr>
                <a:spLocks noChangeArrowheads="1"/>
              </p:cNvSpPr>
              <p:nvPr/>
            </p:nvSpPr>
            <p:spPr bwMode="auto">
              <a:xfrm>
                <a:off x="1136" y="2891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GB" altLang="en-US" sz="2400" b="1" dirty="0"/>
                  <a:t>C</a:t>
                </a:r>
              </a:p>
            </p:txBody>
          </p:sp>
          <p:sp>
            <p:nvSpPr>
              <p:cNvPr id="7191" name="Line 23"/>
              <p:cNvSpPr>
                <a:spLocks noChangeShapeType="1"/>
              </p:cNvSpPr>
              <p:nvPr/>
            </p:nvSpPr>
            <p:spPr bwMode="auto">
              <a:xfrm>
                <a:off x="1344" y="2976"/>
                <a:ext cx="212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5" name="Group 24"/>
              <p:cNvGrpSpPr>
                <a:grpSpLocks/>
              </p:cNvGrpSpPr>
              <p:nvPr/>
            </p:nvGrpSpPr>
            <p:grpSpPr bwMode="auto">
              <a:xfrm>
                <a:off x="1056" y="2880"/>
                <a:ext cx="768" cy="288"/>
                <a:chOff x="1056" y="2880"/>
                <a:chExt cx="768" cy="288"/>
              </a:xfrm>
            </p:grpSpPr>
            <p:sp>
              <p:nvSpPr>
                <p:cNvPr id="7193" name="Line 25"/>
                <p:cNvSpPr>
                  <a:spLocks noChangeShapeType="1"/>
                </p:cNvSpPr>
                <p:nvPr/>
              </p:nvSpPr>
              <p:spPr bwMode="auto">
                <a:xfrm rot="-2700000">
                  <a:off x="1632" y="2880"/>
                  <a:ext cx="192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7194" name="Line 26"/>
                <p:cNvSpPr>
                  <a:spLocks noChangeShapeType="1"/>
                </p:cNvSpPr>
                <p:nvPr/>
              </p:nvSpPr>
              <p:spPr bwMode="auto">
                <a:xfrm rot="-2700000">
                  <a:off x="1056" y="3168"/>
                  <a:ext cx="192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6" name="Group 27"/>
            <p:cNvGrpSpPr>
              <a:grpSpLocks/>
            </p:cNvGrpSpPr>
            <p:nvPr/>
          </p:nvGrpSpPr>
          <p:grpSpPr bwMode="auto">
            <a:xfrm flipV="1">
              <a:off x="1056" y="2736"/>
              <a:ext cx="768" cy="288"/>
              <a:chOff x="1056" y="2880"/>
              <a:chExt cx="768" cy="288"/>
            </a:xfrm>
          </p:grpSpPr>
          <p:sp>
            <p:nvSpPr>
              <p:cNvPr id="7186" name="Line 28"/>
              <p:cNvSpPr>
                <a:spLocks noChangeShapeType="1"/>
              </p:cNvSpPr>
              <p:nvPr/>
            </p:nvSpPr>
            <p:spPr bwMode="auto">
              <a:xfrm rot="-2700000">
                <a:off x="1632" y="2880"/>
                <a:ext cx="192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87" name="Line 29"/>
              <p:cNvSpPr>
                <a:spLocks noChangeShapeType="1"/>
              </p:cNvSpPr>
              <p:nvPr/>
            </p:nvSpPr>
            <p:spPr bwMode="auto">
              <a:xfrm rot="-2700000">
                <a:off x="1056" y="3168"/>
                <a:ext cx="192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251520" y="3356992"/>
            <a:ext cx="3505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  <a:cs typeface="Times New Roman" pitchFamily="18" charset="0"/>
              </a:rPr>
              <a:t>Removal </a:t>
            </a:r>
            <a:r>
              <a:rPr lang="en-US" altLang="en-US" sz="2400" b="1" dirty="0">
                <a:solidFill>
                  <a:srgbClr val="009900"/>
                </a:solidFill>
                <a:cs typeface="Times New Roman" pitchFamily="18" charset="0"/>
              </a:rPr>
              <a:t>(elimination)</a:t>
            </a:r>
            <a:r>
              <a:rPr lang="en-US" altLang="en-US" sz="1000" b="1" dirty="0">
                <a:cs typeface="Times New Roman" pitchFamily="18" charset="0"/>
              </a:rPr>
              <a:t> </a:t>
            </a:r>
            <a:r>
              <a:rPr lang="en-US" altLang="en-US" sz="2400" b="1" dirty="0">
                <a:solidFill>
                  <a:srgbClr val="FF0000"/>
                </a:solidFill>
                <a:cs typeface="Times New Roman" pitchFamily="18" charset="0"/>
                <a:sym typeface="Symbol" pitchFamily="18" charset="2"/>
              </a:rPr>
              <a:t>of water</a:t>
            </a:r>
            <a:r>
              <a:rPr lang="en-US" altLang="en-US" sz="2400" b="1" dirty="0">
                <a:solidFill>
                  <a:srgbClr val="0000FF"/>
                </a:solidFill>
                <a:cs typeface="Times New Roman" pitchFamily="18" charset="0"/>
                <a:sym typeface="Symbol" pitchFamily="18" charset="2"/>
              </a:rPr>
              <a:t> by :</a:t>
            </a:r>
            <a:endParaRPr lang="en-US" altLang="en-US" sz="2400" b="1" dirty="0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0" y="4149080"/>
            <a:ext cx="441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5763" indent="-385763" eaLnBrk="1" hangingPunct="1"/>
            <a:r>
              <a:rPr lang="en-US" altLang="en-US" sz="2400" b="1" dirty="0">
                <a:solidFill>
                  <a:srgbClr val="0000FF"/>
                </a:solidFill>
                <a:cs typeface="Times New Roman" pitchFamily="18" charset="0"/>
              </a:rPr>
              <a:t>1.  heating with </a:t>
            </a:r>
            <a:r>
              <a:rPr lang="en-US" altLang="en-US" sz="2400" b="1" dirty="0" smtClean="0">
                <a:solidFill>
                  <a:srgbClr val="008000"/>
                </a:solidFill>
                <a:cs typeface="Times New Roman" pitchFamily="18" charset="0"/>
              </a:rPr>
              <a:t>concentrated phosphoric acid</a:t>
            </a:r>
            <a:endParaRPr lang="en-US" altLang="en-US" sz="2400" b="1" dirty="0">
              <a:solidFill>
                <a:srgbClr val="008000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6177" name="Rectangle 33"/>
          <p:cNvSpPr>
            <a:spLocks noChangeArrowheads="1"/>
          </p:cNvSpPr>
          <p:nvPr/>
        </p:nvSpPr>
        <p:spPr bwMode="auto">
          <a:xfrm>
            <a:off x="4724400" y="3933056"/>
            <a:ext cx="4419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en-US" sz="2000" b="1" dirty="0">
                <a:cs typeface="Times New Roman" pitchFamily="18" charset="0"/>
              </a:rPr>
              <a:t>Used to make </a:t>
            </a:r>
            <a:r>
              <a:rPr lang="en-US" altLang="en-US" sz="2000" b="1" dirty="0">
                <a:solidFill>
                  <a:srgbClr val="FF0000"/>
                </a:solidFill>
                <a:cs typeface="Times New Roman" pitchFamily="18" charset="0"/>
              </a:rPr>
              <a:t>ETHENE</a:t>
            </a:r>
            <a:r>
              <a:rPr lang="en-US" altLang="en-US" sz="2000" b="1" dirty="0">
                <a:cs typeface="Times New Roman" pitchFamily="18" charset="0"/>
              </a:rPr>
              <a:t> in countries where </a:t>
            </a:r>
            <a:r>
              <a:rPr lang="en-US" altLang="en-US" sz="2000" b="1" dirty="0">
                <a:solidFill>
                  <a:srgbClr val="FF0000"/>
                </a:solidFill>
                <a:cs typeface="Times New Roman" pitchFamily="18" charset="0"/>
              </a:rPr>
              <a:t>carbohydrate plentiful for fermentation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4716016" y="4941168"/>
            <a:ext cx="381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en-US" altLang="en-US" sz="2000" b="1" dirty="0">
                <a:cs typeface="Times New Roman" pitchFamily="18" charset="0"/>
              </a:rPr>
              <a:t>but </a:t>
            </a:r>
            <a:r>
              <a:rPr lang="en-US" altLang="en-US" sz="2000" b="1" dirty="0">
                <a:solidFill>
                  <a:srgbClr val="FF0000"/>
                </a:solidFill>
                <a:cs typeface="Times New Roman" pitchFamily="18" charset="0"/>
              </a:rPr>
              <a:t>petroleum oil not available for cracking</a:t>
            </a: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827584" y="6035675"/>
            <a:ext cx="7391400" cy="8223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68338" indent="-668338" eaLnBrk="1" hangingPunct="1">
              <a:spcBef>
                <a:spcPct val="50000"/>
              </a:spcBef>
            </a:pPr>
            <a:r>
              <a:rPr lang="en-GB" altLang="en-US" sz="2400" b="1" u="sng" dirty="0"/>
              <a:t>NB</a:t>
            </a:r>
            <a:r>
              <a:rPr lang="en-GB" altLang="en-US" sz="2400" b="1" dirty="0"/>
              <a:t>   </a:t>
            </a:r>
            <a:r>
              <a:rPr lang="en-GB" altLang="en-US" sz="2400" b="1" dirty="0">
                <a:solidFill>
                  <a:srgbClr val="009900"/>
                </a:solidFill>
              </a:rPr>
              <a:t>H</a:t>
            </a:r>
            <a:r>
              <a:rPr lang="en-GB" altLang="en-US" sz="2400" b="1" dirty="0"/>
              <a:t> may be removed from more than one C adjacent to C</a:t>
            </a:r>
            <a:r>
              <a:rPr lang="en-GB" altLang="en-US" sz="2400" b="1" dirty="0">
                <a:solidFill>
                  <a:srgbClr val="FF0000"/>
                </a:solidFill>
              </a:rPr>
              <a:t>-OH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4067944" y="64008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2400" b="1" dirty="0">
                <a:sym typeface="Wingdings" pitchFamily="2" charset="2"/>
              </a:rPr>
              <a:t></a:t>
            </a:r>
            <a:r>
              <a:rPr lang="en-GB" altLang="en-US" sz="2400" b="1" dirty="0">
                <a:solidFill>
                  <a:srgbClr val="FF0000"/>
                </a:solidFill>
                <a:sym typeface="Wingdings" pitchFamily="2" charset="2"/>
              </a:rPr>
              <a:t> mixture</a:t>
            </a:r>
            <a:r>
              <a:rPr lang="en-GB" altLang="en-US" sz="2400" b="1" dirty="0">
                <a:sym typeface="Wingdings" pitchFamily="2" charset="2"/>
              </a:rPr>
              <a:t> of alkenes</a:t>
            </a:r>
            <a:endParaRPr lang="en-GB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5827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6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autoUpdateAnimBg="0"/>
      <p:bldP spid="6148" grpId="0" animBg="1"/>
      <p:bldP spid="6161" grpId="0" autoUpdateAnimBg="0"/>
      <p:bldP spid="6174" grpId="0" autoUpdateAnimBg="0"/>
      <p:bldP spid="6175" grpId="0" autoUpdateAnimBg="0"/>
      <p:bldP spid="6177" grpId="0" autoUpdateAnimBg="0"/>
      <p:bldP spid="6178" grpId="0" autoUpdateAnimBg="0"/>
      <p:bldP spid="6179" grpId="0" animBg="1" autoUpdateAnimBg="0"/>
      <p:bldP spid="618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803275" y="5564188"/>
            <a:ext cx="169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+  </a:t>
            </a:r>
            <a:r>
              <a:rPr lang="en-GB" altLang="en-US" sz="2400" b="1">
                <a:solidFill>
                  <a:srgbClr val="009900"/>
                </a:solidFill>
              </a:rPr>
              <a:t>H</a:t>
            </a:r>
            <a:r>
              <a:rPr lang="en-GB" altLang="en-US" sz="2400" b="1">
                <a:solidFill>
                  <a:srgbClr val="FF0000"/>
                </a:solidFill>
              </a:rPr>
              <a:t>OH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095625" y="5564188"/>
            <a:ext cx="1698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+  </a:t>
            </a:r>
            <a:r>
              <a:rPr lang="en-GB" altLang="en-US" sz="2400" b="1">
                <a:solidFill>
                  <a:srgbClr val="009900"/>
                </a:solidFill>
              </a:rPr>
              <a:t>H</a:t>
            </a:r>
            <a:r>
              <a:rPr lang="en-GB" altLang="en-US" sz="2400" b="1">
                <a:solidFill>
                  <a:srgbClr val="FF0000"/>
                </a:solidFill>
              </a:rPr>
              <a:t>OH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6877050" y="3429000"/>
            <a:ext cx="0" cy="6492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451725" y="4722813"/>
            <a:ext cx="1566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+  </a:t>
            </a:r>
            <a:r>
              <a:rPr lang="en-GB" altLang="en-US" sz="2400" b="1">
                <a:solidFill>
                  <a:srgbClr val="009900"/>
                </a:solidFill>
              </a:rPr>
              <a:t>H</a:t>
            </a:r>
            <a:r>
              <a:rPr lang="en-GB" altLang="en-US" sz="2400" b="1">
                <a:solidFill>
                  <a:srgbClr val="FF0000"/>
                </a:solidFill>
              </a:rPr>
              <a:t>OH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09600" y="115888"/>
            <a:ext cx="82835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0" indent="-3810000" eaLnBrk="1" hangingPunct="1">
              <a:tabLst>
                <a:tab pos="0" algn="l"/>
              </a:tabLst>
            </a:pPr>
            <a:r>
              <a:rPr lang="en-GB" altLang="en-US" sz="2000" b="1">
                <a:cs typeface="Times New Roman" pitchFamily="18" charset="0"/>
              </a:rPr>
              <a:t>Deduce the dehydration products of : 1.  Ethanol?</a:t>
            </a:r>
            <a:endParaRPr lang="en-US" altLang="en-US" sz="2000" b="1">
              <a:cs typeface="Times New Roman" pitchFamily="18" charset="0"/>
            </a:endParaRPr>
          </a:p>
          <a:p>
            <a:pPr marL="3810000" indent="-3810000" eaLnBrk="1" hangingPunct="1">
              <a:tabLst>
                <a:tab pos="0" algn="l"/>
              </a:tabLst>
            </a:pPr>
            <a:r>
              <a:rPr lang="en-US" altLang="en-US" sz="2000" b="1">
                <a:cs typeface="Times New Roman" pitchFamily="18" charset="0"/>
              </a:rPr>
              <a:t>		</a:t>
            </a:r>
            <a:r>
              <a:rPr lang="en-GB" altLang="en-US" sz="2000" b="1">
                <a:cs typeface="Times New Roman" pitchFamily="18" charset="0"/>
              </a:rPr>
              <a:t>2.  Methyl-propan-2-ol?</a:t>
            </a:r>
            <a:endParaRPr lang="en-US" altLang="en-US" sz="2000" b="1">
              <a:cs typeface="Times New Roman" pitchFamily="18" charset="0"/>
            </a:endParaRPr>
          </a:p>
          <a:p>
            <a:pPr marL="3810000" indent="-3810000">
              <a:tabLst>
                <a:tab pos="0" algn="l"/>
              </a:tabLst>
            </a:pPr>
            <a:r>
              <a:rPr lang="en-GB" altLang="en-US" sz="2000" b="1">
                <a:cs typeface="Times New Roman" pitchFamily="18" charset="0"/>
              </a:rPr>
              <a:t>		3.  Butan-2-ol ?</a:t>
            </a:r>
            <a:endParaRPr lang="en-US" altLang="en-US" sz="2000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451100" y="1433513"/>
            <a:ext cx="0" cy="5040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5003800" y="1435100"/>
            <a:ext cx="0" cy="50403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260475" y="1243013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1.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592513" y="1243013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2.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940425" y="1243013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2400" b="1"/>
              <a:t>3.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50825" y="1835150"/>
            <a:ext cx="2376488" cy="1643063"/>
            <a:chOff x="158" y="1156"/>
            <a:chExt cx="1497" cy="1035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362" y="1156"/>
              <a:ext cx="1248" cy="816"/>
              <a:chOff x="960" y="768"/>
              <a:chExt cx="1248" cy="816"/>
            </a:xfrm>
          </p:grpSpPr>
          <p:sp>
            <p:nvSpPr>
              <p:cNvPr id="9357" name="Line 14"/>
              <p:cNvSpPr>
                <a:spLocks noChangeShapeType="1"/>
              </p:cNvSpPr>
              <p:nvPr/>
            </p:nvSpPr>
            <p:spPr bwMode="auto">
              <a:xfrm>
                <a:off x="1352" y="1307"/>
                <a:ext cx="212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58" name="Text Box 15"/>
              <p:cNvSpPr txBox="1">
                <a:spLocks noChangeArrowheads="1"/>
              </p:cNvSpPr>
              <p:nvPr/>
            </p:nvSpPr>
            <p:spPr bwMode="auto">
              <a:xfrm>
                <a:off x="1511" y="1163"/>
                <a:ext cx="37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400" b="1"/>
                  <a:t>C</a:t>
                </a:r>
              </a:p>
            </p:txBody>
          </p:sp>
          <p:sp>
            <p:nvSpPr>
              <p:cNvPr id="9359" name="Line 16"/>
              <p:cNvSpPr>
                <a:spLocks noChangeShapeType="1"/>
              </p:cNvSpPr>
              <p:nvPr/>
            </p:nvSpPr>
            <p:spPr bwMode="auto">
              <a:xfrm rot="-5400000">
                <a:off x="1152" y="1115"/>
                <a:ext cx="192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0" name="Line 17"/>
              <p:cNvSpPr>
                <a:spLocks noChangeShapeType="1"/>
              </p:cNvSpPr>
              <p:nvPr/>
            </p:nvSpPr>
            <p:spPr bwMode="auto">
              <a:xfrm rot="-5400000">
                <a:off x="1536" y="1115"/>
                <a:ext cx="192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1" name="Rectangle 18"/>
              <p:cNvSpPr>
                <a:spLocks noChangeArrowheads="1"/>
              </p:cNvSpPr>
              <p:nvPr/>
            </p:nvSpPr>
            <p:spPr bwMode="auto">
              <a:xfrm>
                <a:off x="1136" y="1163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GB" altLang="en-US" sz="2400" b="1"/>
                  <a:t>C</a:t>
                </a:r>
              </a:p>
            </p:txBody>
          </p:sp>
          <p:sp>
            <p:nvSpPr>
              <p:cNvPr id="9362" name="Text Box 19"/>
              <p:cNvSpPr txBox="1">
                <a:spLocks noChangeArrowheads="1"/>
              </p:cNvSpPr>
              <p:nvPr/>
            </p:nvSpPr>
            <p:spPr bwMode="auto">
              <a:xfrm>
                <a:off x="1508" y="779"/>
                <a:ext cx="70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400" b="1">
                    <a:solidFill>
                      <a:srgbClr val="FF0000"/>
                    </a:solidFill>
                  </a:rPr>
                  <a:t>OH</a:t>
                </a:r>
              </a:p>
            </p:txBody>
          </p:sp>
          <p:sp>
            <p:nvSpPr>
              <p:cNvPr id="9363" name="Rectangle 20"/>
              <p:cNvSpPr>
                <a:spLocks noChangeArrowheads="1"/>
              </p:cNvSpPr>
              <p:nvPr/>
            </p:nvSpPr>
            <p:spPr bwMode="auto">
              <a:xfrm>
                <a:off x="1137" y="768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GB" altLang="en-US" sz="2400" b="1">
                    <a:solidFill>
                      <a:srgbClr val="009900"/>
                    </a:solidFill>
                  </a:rPr>
                  <a:t>H</a:t>
                </a:r>
              </a:p>
            </p:txBody>
          </p:sp>
          <p:sp>
            <p:nvSpPr>
              <p:cNvPr id="9364" name="Line 21"/>
              <p:cNvSpPr>
                <a:spLocks noChangeShapeType="1"/>
              </p:cNvSpPr>
              <p:nvPr/>
            </p:nvSpPr>
            <p:spPr bwMode="auto">
              <a:xfrm rot="-5400000">
                <a:off x="1152" y="1488"/>
                <a:ext cx="192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5" name="Line 22"/>
              <p:cNvSpPr>
                <a:spLocks noChangeShapeType="1"/>
              </p:cNvSpPr>
              <p:nvPr/>
            </p:nvSpPr>
            <p:spPr bwMode="auto">
              <a:xfrm rot="-5400000">
                <a:off x="1536" y="1488"/>
                <a:ext cx="192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6" name="Line 23"/>
              <p:cNvSpPr>
                <a:spLocks noChangeShapeType="1"/>
              </p:cNvSpPr>
              <p:nvPr/>
            </p:nvSpPr>
            <p:spPr bwMode="auto">
              <a:xfrm>
                <a:off x="960" y="1296"/>
                <a:ext cx="212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67" name="Line 24"/>
              <p:cNvSpPr>
                <a:spLocks noChangeShapeType="1"/>
              </p:cNvSpPr>
              <p:nvPr/>
            </p:nvSpPr>
            <p:spPr bwMode="auto">
              <a:xfrm>
                <a:off x="1728" y="1296"/>
                <a:ext cx="212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353" name="Text Box 25"/>
            <p:cNvSpPr txBox="1">
              <a:spLocks noChangeArrowheads="1"/>
            </p:cNvSpPr>
            <p:nvPr/>
          </p:nvSpPr>
          <p:spPr bwMode="auto">
            <a:xfrm>
              <a:off x="158" y="1525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H</a:t>
              </a:r>
            </a:p>
          </p:txBody>
        </p:sp>
        <p:sp>
          <p:nvSpPr>
            <p:cNvPr id="9354" name="Text Box 26"/>
            <p:cNvSpPr txBox="1">
              <a:spLocks noChangeArrowheads="1"/>
            </p:cNvSpPr>
            <p:nvPr/>
          </p:nvSpPr>
          <p:spPr bwMode="auto">
            <a:xfrm>
              <a:off x="524" y="1903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H</a:t>
              </a:r>
            </a:p>
          </p:txBody>
        </p:sp>
        <p:sp>
          <p:nvSpPr>
            <p:cNvPr id="9355" name="Text Box 27"/>
            <p:cNvSpPr txBox="1">
              <a:spLocks noChangeArrowheads="1"/>
            </p:cNvSpPr>
            <p:nvPr/>
          </p:nvSpPr>
          <p:spPr bwMode="auto">
            <a:xfrm>
              <a:off x="912" y="1903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H</a:t>
              </a:r>
            </a:p>
          </p:txBody>
        </p:sp>
        <p:sp>
          <p:nvSpPr>
            <p:cNvPr id="9356" name="Text Box 28"/>
            <p:cNvSpPr txBox="1">
              <a:spLocks noChangeArrowheads="1"/>
            </p:cNvSpPr>
            <p:nvPr/>
          </p:nvSpPr>
          <p:spPr bwMode="auto">
            <a:xfrm>
              <a:off x="1292" y="1525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H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466725" y="4221163"/>
            <a:ext cx="2032000" cy="1295400"/>
            <a:chOff x="294" y="2614"/>
            <a:chExt cx="1280" cy="816"/>
          </a:xfrm>
        </p:grpSpPr>
        <p:grpSp>
          <p:nvGrpSpPr>
            <p:cNvPr id="5" name="Group 30"/>
            <p:cNvGrpSpPr>
              <a:grpSpLocks/>
            </p:cNvGrpSpPr>
            <p:nvPr/>
          </p:nvGrpSpPr>
          <p:grpSpPr bwMode="auto">
            <a:xfrm>
              <a:off x="483" y="2884"/>
              <a:ext cx="825" cy="299"/>
              <a:chOff x="1056" y="2736"/>
              <a:chExt cx="825" cy="299"/>
            </a:xfrm>
          </p:grpSpPr>
          <p:grpSp>
            <p:nvGrpSpPr>
              <p:cNvPr id="6" name="Group 31"/>
              <p:cNvGrpSpPr>
                <a:grpSpLocks/>
              </p:cNvGrpSpPr>
              <p:nvPr/>
            </p:nvGrpSpPr>
            <p:grpSpPr bwMode="auto">
              <a:xfrm>
                <a:off x="1056" y="2736"/>
                <a:ext cx="825" cy="299"/>
                <a:chOff x="1056" y="2880"/>
                <a:chExt cx="825" cy="299"/>
              </a:xfrm>
            </p:grpSpPr>
            <p:sp>
              <p:nvSpPr>
                <p:cNvPr id="9345" name="Line 32"/>
                <p:cNvSpPr>
                  <a:spLocks noChangeShapeType="1"/>
                </p:cNvSpPr>
                <p:nvPr/>
              </p:nvSpPr>
              <p:spPr bwMode="auto">
                <a:xfrm>
                  <a:off x="1344" y="3072"/>
                  <a:ext cx="212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46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1511" y="2891"/>
                  <a:ext cx="37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GB" altLang="en-US" sz="2400" b="1"/>
                    <a:t>C</a:t>
                  </a:r>
                </a:p>
              </p:txBody>
            </p:sp>
            <p:sp>
              <p:nvSpPr>
                <p:cNvPr id="9347" name="Rectangle 34"/>
                <p:cNvSpPr>
                  <a:spLocks noChangeArrowheads="1"/>
                </p:cNvSpPr>
                <p:nvPr/>
              </p:nvSpPr>
              <p:spPr bwMode="auto">
                <a:xfrm>
                  <a:off x="1136" y="2891"/>
                  <a:ext cx="255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GB" altLang="en-US" sz="2400" b="1"/>
                    <a:t>C</a:t>
                  </a:r>
                </a:p>
              </p:txBody>
            </p:sp>
            <p:sp>
              <p:nvSpPr>
                <p:cNvPr id="9348" name="Line 35"/>
                <p:cNvSpPr>
                  <a:spLocks noChangeShapeType="1"/>
                </p:cNvSpPr>
                <p:nvPr/>
              </p:nvSpPr>
              <p:spPr bwMode="auto">
                <a:xfrm>
                  <a:off x="1344" y="2976"/>
                  <a:ext cx="212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7" name="Group 36"/>
                <p:cNvGrpSpPr>
                  <a:grpSpLocks/>
                </p:cNvGrpSpPr>
                <p:nvPr/>
              </p:nvGrpSpPr>
              <p:grpSpPr bwMode="auto">
                <a:xfrm>
                  <a:off x="1056" y="2880"/>
                  <a:ext cx="768" cy="288"/>
                  <a:chOff x="1056" y="2880"/>
                  <a:chExt cx="768" cy="288"/>
                </a:xfrm>
              </p:grpSpPr>
              <p:sp>
                <p:nvSpPr>
                  <p:cNvPr id="9350" name="Line 37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632" y="2880"/>
                    <a:ext cx="192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351" name="Line 38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056" y="3168"/>
                    <a:ext cx="192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8" name="Group 39"/>
              <p:cNvGrpSpPr>
                <a:grpSpLocks/>
              </p:cNvGrpSpPr>
              <p:nvPr/>
            </p:nvGrpSpPr>
            <p:grpSpPr bwMode="auto">
              <a:xfrm flipV="1">
                <a:off x="1056" y="2736"/>
                <a:ext cx="768" cy="288"/>
                <a:chOff x="1056" y="2880"/>
                <a:chExt cx="768" cy="288"/>
              </a:xfrm>
            </p:grpSpPr>
            <p:sp>
              <p:nvSpPr>
                <p:cNvPr id="9343" name="Line 40"/>
                <p:cNvSpPr>
                  <a:spLocks noChangeShapeType="1"/>
                </p:cNvSpPr>
                <p:nvPr/>
              </p:nvSpPr>
              <p:spPr bwMode="auto">
                <a:xfrm rot="-2700000">
                  <a:off x="1632" y="2880"/>
                  <a:ext cx="192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44" name="Line 41"/>
                <p:cNvSpPr>
                  <a:spLocks noChangeShapeType="1"/>
                </p:cNvSpPr>
                <p:nvPr/>
              </p:nvSpPr>
              <p:spPr bwMode="auto">
                <a:xfrm rot="-2700000">
                  <a:off x="1056" y="3168"/>
                  <a:ext cx="192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9337" name="Text Box 42"/>
            <p:cNvSpPr txBox="1">
              <a:spLocks noChangeArrowheads="1"/>
            </p:cNvSpPr>
            <p:nvPr/>
          </p:nvSpPr>
          <p:spPr bwMode="auto">
            <a:xfrm>
              <a:off x="294" y="2614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H</a:t>
              </a:r>
            </a:p>
          </p:txBody>
        </p:sp>
        <p:sp>
          <p:nvSpPr>
            <p:cNvPr id="9338" name="Text Box 43"/>
            <p:cNvSpPr txBox="1">
              <a:spLocks noChangeArrowheads="1"/>
            </p:cNvSpPr>
            <p:nvPr/>
          </p:nvSpPr>
          <p:spPr bwMode="auto">
            <a:xfrm>
              <a:off x="295" y="3142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H</a:t>
              </a:r>
            </a:p>
          </p:txBody>
        </p:sp>
        <p:sp>
          <p:nvSpPr>
            <p:cNvPr id="9339" name="Text Box 44"/>
            <p:cNvSpPr txBox="1">
              <a:spLocks noChangeArrowheads="1"/>
            </p:cNvSpPr>
            <p:nvPr/>
          </p:nvSpPr>
          <p:spPr bwMode="auto">
            <a:xfrm>
              <a:off x="1202" y="3142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H</a:t>
              </a:r>
            </a:p>
          </p:txBody>
        </p:sp>
        <p:sp>
          <p:nvSpPr>
            <p:cNvPr id="9340" name="Text Box 45"/>
            <p:cNvSpPr txBox="1">
              <a:spLocks noChangeArrowheads="1"/>
            </p:cNvSpPr>
            <p:nvPr/>
          </p:nvSpPr>
          <p:spPr bwMode="auto">
            <a:xfrm>
              <a:off x="1211" y="2617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H</a:t>
              </a:r>
            </a:p>
          </p:txBody>
        </p:sp>
      </p:grpSp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2516188" y="1798638"/>
            <a:ext cx="2717800" cy="1679575"/>
            <a:chOff x="1585" y="1179"/>
            <a:chExt cx="1712" cy="1058"/>
          </a:xfrm>
        </p:grpSpPr>
        <p:sp>
          <p:nvSpPr>
            <p:cNvPr id="9319" name="Text Box 47"/>
            <p:cNvSpPr txBox="1">
              <a:spLocks noChangeArrowheads="1"/>
            </p:cNvSpPr>
            <p:nvPr/>
          </p:nvSpPr>
          <p:spPr bwMode="auto">
            <a:xfrm>
              <a:off x="1585" y="1568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H</a:t>
              </a:r>
            </a:p>
          </p:txBody>
        </p:sp>
        <p:sp>
          <p:nvSpPr>
            <p:cNvPr id="9320" name="Text Box 48"/>
            <p:cNvSpPr txBox="1">
              <a:spLocks noChangeArrowheads="1"/>
            </p:cNvSpPr>
            <p:nvPr/>
          </p:nvSpPr>
          <p:spPr bwMode="auto">
            <a:xfrm>
              <a:off x="1950" y="1949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H</a:t>
              </a:r>
            </a:p>
          </p:txBody>
        </p:sp>
        <p:grpSp>
          <p:nvGrpSpPr>
            <p:cNvPr id="10" name="Group 49"/>
            <p:cNvGrpSpPr>
              <a:grpSpLocks/>
            </p:cNvGrpSpPr>
            <p:nvPr/>
          </p:nvGrpSpPr>
          <p:grpSpPr bwMode="auto">
            <a:xfrm>
              <a:off x="1791" y="1179"/>
              <a:ext cx="1506" cy="1054"/>
              <a:chOff x="1873" y="1179"/>
              <a:chExt cx="1506" cy="1054"/>
            </a:xfrm>
          </p:grpSpPr>
          <p:grpSp>
            <p:nvGrpSpPr>
              <p:cNvPr id="11" name="Group 50"/>
              <p:cNvGrpSpPr>
                <a:grpSpLocks/>
              </p:cNvGrpSpPr>
              <p:nvPr/>
            </p:nvGrpSpPr>
            <p:grpSpPr bwMode="auto">
              <a:xfrm>
                <a:off x="1873" y="1179"/>
                <a:ext cx="1248" cy="816"/>
                <a:chOff x="1873" y="1179"/>
                <a:chExt cx="1248" cy="816"/>
              </a:xfrm>
            </p:grpSpPr>
            <p:sp>
              <p:nvSpPr>
                <p:cNvPr id="9325" name="Line 51"/>
                <p:cNvSpPr>
                  <a:spLocks noChangeShapeType="1"/>
                </p:cNvSpPr>
                <p:nvPr/>
              </p:nvSpPr>
              <p:spPr bwMode="auto">
                <a:xfrm>
                  <a:off x="2265" y="1718"/>
                  <a:ext cx="212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26" name="Text Box 52"/>
                <p:cNvSpPr txBox="1">
                  <a:spLocks noChangeArrowheads="1"/>
                </p:cNvSpPr>
                <p:nvPr/>
              </p:nvSpPr>
              <p:spPr bwMode="auto">
                <a:xfrm>
                  <a:off x="2424" y="1574"/>
                  <a:ext cx="37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GB" altLang="en-US" sz="2400" b="1"/>
                    <a:t>C</a:t>
                  </a:r>
                </a:p>
              </p:txBody>
            </p:sp>
            <p:sp>
              <p:nvSpPr>
                <p:cNvPr id="9327" name="Line 53"/>
                <p:cNvSpPr>
                  <a:spLocks noChangeShapeType="1"/>
                </p:cNvSpPr>
                <p:nvPr/>
              </p:nvSpPr>
              <p:spPr bwMode="auto">
                <a:xfrm rot="-5400000">
                  <a:off x="2065" y="1526"/>
                  <a:ext cx="192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28" name="Line 54"/>
                <p:cNvSpPr>
                  <a:spLocks noChangeShapeType="1"/>
                </p:cNvSpPr>
                <p:nvPr/>
              </p:nvSpPr>
              <p:spPr bwMode="auto">
                <a:xfrm rot="-5400000">
                  <a:off x="2449" y="1526"/>
                  <a:ext cx="192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29" name="Rectangle 55"/>
                <p:cNvSpPr>
                  <a:spLocks noChangeArrowheads="1"/>
                </p:cNvSpPr>
                <p:nvPr/>
              </p:nvSpPr>
              <p:spPr bwMode="auto">
                <a:xfrm>
                  <a:off x="2049" y="1574"/>
                  <a:ext cx="255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GB" altLang="en-US" sz="2400" b="1"/>
                    <a:t>C</a:t>
                  </a:r>
                </a:p>
              </p:txBody>
            </p:sp>
            <p:sp>
              <p:nvSpPr>
                <p:cNvPr id="9330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2421" y="1190"/>
                  <a:ext cx="70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GB" altLang="en-US" sz="2400" b="1">
                      <a:solidFill>
                        <a:srgbClr val="FF0000"/>
                      </a:solidFill>
                    </a:rPr>
                    <a:t>OH</a:t>
                  </a:r>
                </a:p>
              </p:txBody>
            </p:sp>
            <p:sp>
              <p:nvSpPr>
                <p:cNvPr id="9331" name="Rectangle 57"/>
                <p:cNvSpPr>
                  <a:spLocks noChangeArrowheads="1"/>
                </p:cNvSpPr>
                <p:nvPr/>
              </p:nvSpPr>
              <p:spPr bwMode="auto">
                <a:xfrm>
                  <a:off x="2050" y="1179"/>
                  <a:ext cx="255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GB" altLang="en-US" sz="2400" b="1">
                      <a:solidFill>
                        <a:srgbClr val="009900"/>
                      </a:solidFill>
                    </a:rPr>
                    <a:t>H</a:t>
                  </a:r>
                </a:p>
              </p:txBody>
            </p:sp>
            <p:sp>
              <p:nvSpPr>
                <p:cNvPr id="9332" name="Line 58"/>
                <p:cNvSpPr>
                  <a:spLocks noChangeShapeType="1"/>
                </p:cNvSpPr>
                <p:nvPr/>
              </p:nvSpPr>
              <p:spPr bwMode="auto">
                <a:xfrm rot="-5400000">
                  <a:off x="2065" y="1899"/>
                  <a:ext cx="192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33" name="Line 59"/>
                <p:cNvSpPr>
                  <a:spLocks noChangeShapeType="1"/>
                </p:cNvSpPr>
                <p:nvPr/>
              </p:nvSpPr>
              <p:spPr bwMode="auto">
                <a:xfrm rot="-5400000">
                  <a:off x="2449" y="1899"/>
                  <a:ext cx="192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34" name="Line 60"/>
                <p:cNvSpPr>
                  <a:spLocks noChangeShapeType="1"/>
                </p:cNvSpPr>
                <p:nvPr/>
              </p:nvSpPr>
              <p:spPr bwMode="auto">
                <a:xfrm>
                  <a:off x="1873" y="1707"/>
                  <a:ext cx="212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35" name="Line 61"/>
                <p:cNvSpPr>
                  <a:spLocks noChangeShapeType="1"/>
                </p:cNvSpPr>
                <p:nvPr/>
              </p:nvSpPr>
              <p:spPr bwMode="auto">
                <a:xfrm>
                  <a:off x="2641" y="1707"/>
                  <a:ext cx="212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9323" name="Text Box 62"/>
              <p:cNvSpPr txBox="1">
                <a:spLocks noChangeArrowheads="1"/>
              </p:cNvSpPr>
              <p:nvPr/>
            </p:nvSpPr>
            <p:spPr bwMode="auto">
              <a:xfrm>
                <a:off x="2812" y="1570"/>
                <a:ext cx="56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400" b="1"/>
                  <a:t>CH</a:t>
                </a:r>
                <a:r>
                  <a:rPr lang="en-GB" altLang="en-US" sz="2400" b="1" baseline="-25000"/>
                  <a:t>3</a:t>
                </a:r>
              </a:p>
            </p:txBody>
          </p:sp>
          <p:sp>
            <p:nvSpPr>
              <p:cNvPr id="9324" name="Text Box 63"/>
              <p:cNvSpPr txBox="1">
                <a:spLocks noChangeArrowheads="1"/>
              </p:cNvSpPr>
              <p:nvPr/>
            </p:nvSpPr>
            <p:spPr bwMode="auto">
              <a:xfrm>
                <a:off x="2432" y="1945"/>
                <a:ext cx="56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400" b="1"/>
                  <a:t>CH</a:t>
                </a:r>
                <a:r>
                  <a:rPr lang="en-GB" altLang="en-US" sz="2400" b="1" baseline="-25000"/>
                  <a:t>3</a:t>
                </a:r>
              </a:p>
            </p:txBody>
          </p:sp>
        </p:grpSp>
      </p:grpSp>
      <p:grpSp>
        <p:nvGrpSpPr>
          <p:cNvPr id="12" name="Group 64"/>
          <p:cNvGrpSpPr>
            <a:grpSpLocks/>
          </p:cNvGrpSpPr>
          <p:nvPr/>
        </p:nvGrpSpPr>
        <p:grpSpPr bwMode="auto">
          <a:xfrm>
            <a:off x="2771775" y="4221163"/>
            <a:ext cx="2106613" cy="1300162"/>
            <a:chOff x="1746" y="2840"/>
            <a:chExt cx="1327" cy="819"/>
          </a:xfrm>
        </p:grpSpPr>
        <p:grpSp>
          <p:nvGrpSpPr>
            <p:cNvPr id="13" name="Group 65"/>
            <p:cNvGrpSpPr>
              <a:grpSpLocks/>
            </p:cNvGrpSpPr>
            <p:nvPr/>
          </p:nvGrpSpPr>
          <p:grpSpPr bwMode="auto">
            <a:xfrm>
              <a:off x="1927" y="3110"/>
              <a:ext cx="825" cy="299"/>
              <a:chOff x="1056" y="2736"/>
              <a:chExt cx="825" cy="299"/>
            </a:xfrm>
          </p:grpSpPr>
          <p:grpSp>
            <p:nvGrpSpPr>
              <p:cNvPr id="14" name="Group 66"/>
              <p:cNvGrpSpPr>
                <a:grpSpLocks/>
              </p:cNvGrpSpPr>
              <p:nvPr/>
            </p:nvGrpSpPr>
            <p:grpSpPr bwMode="auto">
              <a:xfrm>
                <a:off x="1056" y="2736"/>
                <a:ext cx="825" cy="299"/>
                <a:chOff x="1056" y="2880"/>
                <a:chExt cx="825" cy="299"/>
              </a:xfrm>
            </p:grpSpPr>
            <p:sp>
              <p:nvSpPr>
                <p:cNvPr id="9312" name="Line 67"/>
                <p:cNvSpPr>
                  <a:spLocks noChangeShapeType="1"/>
                </p:cNvSpPr>
                <p:nvPr/>
              </p:nvSpPr>
              <p:spPr bwMode="auto">
                <a:xfrm>
                  <a:off x="1344" y="3072"/>
                  <a:ext cx="212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13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1511" y="2891"/>
                  <a:ext cx="37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GB" altLang="en-US" sz="2400" b="1"/>
                    <a:t>C</a:t>
                  </a:r>
                </a:p>
              </p:txBody>
            </p:sp>
            <p:sp>
              <p:nvSpPr>
                <p:cNvPr id="9314" name="Rectangle 69"/>
                <p:cNvSpPr>
                  <a:spLocks noChangeArrowheads="1"/>
                </p:cNvSpPr>
                <p:nvPr/>
              </p:nvSpPr>
              <p:spPr bwMode="auto">
                <a:xfrm>
                  <a:off x="1136" y="2891"/>
                  <a:ext cx="255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GB" altLang="en-US" sz="2400" b="1"/>
                    <a:t>C</a:t>
                  </a:r>
                </a:p>
              </p:txBody>
            </p:sp>
            <p:sp>
              <p:nvSpPr>
                <p:cNvPr id="9315" name="Line 70"/>
                <p:cNvSpPr>
                  <a:spLocks noChangeShapeType="1"/>
                </p:cNvSpPr>
                <p:nvPr/>
              </p:nvSpPr>
              <p:spPr bwMode="auto">
                <a:xfrm>
                  <a:off x="1344" y="2976"/>
                  <a:ext cx="212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15" name="Group 71"/>
                <p:cNvGrpSpPr>
                  <a:grpSpLocks/>
                </p:cNvGrpSpPr>
                <p:nvPr/>
              </p:nvGrpSpPr>
              <p:grpSpPr bwMode="auto">
                <a:xfrm>
                  <a:off x="1056" y="2880"/>
                  <a:ext cx="768" cy="288"/>
                  <a:chOff x="1056" y="2880"/>
                  <a:chExt cx="768" cy="288"/>
                </a:xfrm>
              </p:grpSpPr>
              <p:sp>
                <p:nvSpPr>
                  <p:cNvPr id="9317" name="Line 72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632" y="2880"/>
                    <a:ext cx="192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318" name="Line 73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056" y="3168"/>
                    <a:ext cx="192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16" name="Group 74"/>
              <p:cNvGrpSpPr>
                <a:grpSpLocks/>
              </p:cNvGrpSpPr>
              <p:nvPr/>
            </p:nvGrpSpPr>
            <p:grpSpPr bwMode="auto">
              <a:xfrm flipV="1">
                <a:off x="1056" y="2736"/>
                <a:ext cx="768" cy="288"/>
                <a:chOff x="1056" y="2880"/>
                <a:chExt cx="768" cy="288"/>
              </a:xfrm>
            </p:grpSpPr>
            <p:sp>
              <p:nvSpPr>
                <p:cNvPr id="9310" name="Line 75"/>
                <p:cNvSpPr>
                  <a:spLocks noChangeShapeType="1"/>
                </p:cNvSpPr>
                <p:nvPr/>
              </p:nvSpPr>
              <p:spPr bwMode="auto">
                <a:xfrm rot="-2700000">
                  <a:off x="1632" y="2880"/>
                  <a:ext cx="192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311" name="Line 76"/>
                <p:cNvSpPr>
                  <a:spLocks noChangeShapeType="1"/>
                </p:cNvSpPr>
                <p:nvPr/>
              </p:nvSpPr>
              <p:spPr bwMode="auto">
                <a:xfrm rot="-2700000">
                  <a:off x="1056" y="3168"/>
                  <a:ext cx="192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9304" name="Rectangle 77"/>
            <p:cNvSpPr>
              <a:spLocks noChangeArrowheads="1"/>
            </p:cNvSpPr>
            <p:nvPr/>
          </p:nvSpPr>
          <p:spPr bwMode="auto">
            <a:xfrm>
              <a:off x="2608" y="2840"/>
              <a:ext cx="4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CH</a:t>
              </a:r>
              <a:r>
                <a:rPr lang="en-GB" altLang="en-US" sz="2400" b="1" baseline="-25000"/>
                <a:t>3</a:t>
              </a:r>
            </a:p>
          </p:txBody>
        </p:sp>
        <p:sp>
          <p:nvSpPr>
            <p:cNvPr id="9305" name="Rectangle 78"/>
            <p:cNvSpPr>
              <a:spLocks noChangeArrowheads="1"/>
            </p:cNvSpPr>
            <p:nvPr/>
          </p:nvSpPr>
          <p:spPr bwMode="auto">
            <a:xfrm>
              <a:off x="2608" y="3339"/>
              <a:ext cx="4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CH</a:t>
              </a:r>
              <a:r>
                <a:rPr lang="en-GB" altLang="en-US" sz="2400" b="1" baseline="-25000"/>
                <a:t>3</a:t>
              </a:r>
            </a:p>
          </p:txBody>
        </p:sp>
        <p:sp>
          <p:nvSpPr>
            <p:cNvPr id="9306" name="Rectangle 79"/>
            <p:cNvSpPr>
              <a:spLocks noChangeArrowheads="1"/>
            </p:cNvSpPr>
            <p:nvPr/>
          </p:nvSpPr>
          <p:spPr bwMode="auto">
            <a:xfrm>
              <a:off x="1746" y="284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H</a:t>
              </a:r>
            </a:p>
          </p:txBody>
        </p:sp>
        <p:sp>
          <p:nvSpPr>
            <p:cNvPr id="9307" name="Rectangle 80"/>
            <p:cNvSpPr>
              <a:spLocks noChangeArrowheads="1"/>
            </p:cNvSpPr>
            <p:nvPr/>
          </p:nvSpPr>
          <p:spPr bwMode="auto">
            <a:xfrm>
              <a:off x="1746" y="3371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H</a:t>
              </a:r>
            </a:p>
          </p:txBody>
        </p:sp>
      </p:grpSp>
      <p:grpSp>
        <p:nvGrpSpPr>
          <p:cNvPr id="17" name="Group 81"/>
          <p:cNvGrpSpPr>
            <a:grpSpLocks/>
          </p:cNvGrpSpPr>
          <p:nvPr/>
        </p:nvGrpSpPr>
        <p:grpSpPr bwMode="auto">
          <a:xfrm>
            <a:off x="5070475" y="1795463"/>
            <a:ext cx="3600450" cy="1665287"/>
            <a:chOff x="3194" y="1131"/>
            <a:chExt cx="2268" cy="1049"/>
          </a:xfrm>
        </p:grpSpPr>
        <p:grpSp>
          <p:nvGrpSpPr>
            <p:cNvPr id="18" name="Group 82"/>
            <p:cNvGrpSpPr>
              <a:grpSpLocks/>
            </p:cNvGrpSpPr>
            <p:nvPr/>
          </p:nvGrpSpPr>
          <p:grpSpPr bwMode="auto">
            <a:xfrm>
              <a:off x="3393" y="1139"/>
              <a:ext cx="1248" cy="816"/>
              <a:chOff x="960" y="768"/>
              <a:chExt cx="1248" cy="816"/>
            </a:xfrm>
          </p:grpSpPr>
          <p:sp>
            <p:nvSpPr>
              <p:cNvPr id="9292" name="Line 83"/>
              <p:cNvSpPr>
                <a:spLocks noChangeShapeType="1"/>
              </p:cNvSpPr>
              <p:nvPr/>
            </p:nvSpPr>
            <p:spPr bwMode="auto">
              <a:xfrm>
                <a:off x="1352" y="1307"/>
                <a:ext cx="212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93" name="Text Box 84"/>
              <p:cNvSpPr txBox="1">
                <a:spLocks noChangeArrowheads="1"/>
              </p:cNvSpPr>
              <p:nvPr/>
            </p:nvSpPr>
            <p:spPr bwMode="auto">
              <a:xfrm>
                <a:off x="1511" y="1163"/>
                <a:ext cx="37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400" b="1"/>
                  <a:t>C</a:t>
                </a:r>
              </a:p>
            </p:txBody>
          </p:sp>
          <p:sp>
            <p:nvSpPr>
              <p:cNvPr id="9294" name="Line 85"/>
              <p:cNvSpPr>
                <a:spLocks noChangeShapeType="1"/>
              </p:cNvSpPr>
              <p:nvPr/>
            </p:nvSpPr>
            <p:spPr bwMode="auto">
              <a:xfrm rot="-5400000">
                <a:off x="1152" y="1115"/>
                <a:ext cx="192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95" name="Line 86"/>
              <p:cNvSpPr>
                <a:spLocks noChangeShapeType="1"/>
              </p:cNvSpPr>
              <p:nvPr/>
            </p:nvSpPr>
            <p:spPr bwMode="auto">
              <a:xfrm rot="-5400000">
                <a:off x="1536" y="1115"/>
                <a:ext cx="192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96" name="Rectangle 87"/>
              <p:cNvSpPr>
                <a:spLocks noChangeArrowheads="1"/>
              </p:cNvSpPr>
              <p:nvPr/>
            </p:nvSpPr>
            <p:spPr bwMode="auto">
              <a:xfrm>
                <a:off x="1136" y="1163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GB" altLang="en-US" sz="2400" b="1"/>
                  <a:t>C</a:t>
                </a:r>
              </a:p>
            </p:txBody>
          </p:sp>
          <p:sp>
            <p:nvSpPr>
              <p:cNvPr id="9297" name="Text Box 88"/>
              <p:cNvSpPr txBox="1">
                <a:spLocks noChangeArrowheads="1"/>
              </p:cNvSpPr>
              <p:nvPr/>
            </p:nvSpPr>
            <p:spPr bwMode="auto">
              <a:xfrm>
                <a:off x="1508" y="779"/>
                <a:ext cx="70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400" b="1">
                    <a:solidFill>
                      <a:srgbClr val="FF0000"/>
                    </a:solidFill>
                  </a:rPr>
                  <a:t>OH</a:t>
                </a:r>
              </a:p>
            </p:txBody>
          </p:sp>
          <p:sp>
            <p:nvSpPr>
              <p:cNvPr id="9298" name="Rectangle 89"/>
              <p:cNvSpPr>
                <a:spLocks noChangeArrowheads="1"/>
              </p:cNvSpPr>
              <p:nvPr/>
            </p:nvSpPr>
            <p:spPr bwMode="auto">
              <a:xfrm>
                <a:off x="1137" y="768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GB" altLang="en-US" sz="2400" b="1">
                    <a:solidFill>
                      <a:srgbClr val="009900"/>
                    </a:solidFill>
                  </a:rPr>
                  <a:t>H</a:t>
                </a:r>
              </a:p>
            </p:txBody>
          </p:sp>
          <p:sp>
            <p:nvSpPr>
              <p:cNvPr id="9299" name="Line 90"/>
              <p:cNvSpPr>
                <a:spLocks noChangeShapeType="1"/>
              </p:cNvSpPr>
              <p:nvPr/>
            </p:nvSpPr>
            <p:spPr bwMode="auto">
              <a:xfrm rot="-5400000">
                <a:off x="1152" y="1488"/>
                <a:ext cx="192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00" name="Line 91"/>
              <p:cNvSpPr>
                <a:spLocks noChangeShapeType="1"/>
              </p:cNvSpPr>
              <p:nvPr/>
            </p:nvSpPr>
            <p:spPr bwMode="auto">
              <a:xfrm rot="-5400000">
                <a:off x="1536" y="1488"/>
                <a:ext cx="192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01" name="Line 92"/>
              <p:cNvSpPr>
                <a:spLocks noChangeShapeType="1"/>
              </p:cNvSpPr>
              <p:nvPr/>
            </p:nvSpPr>
            <p:spPr bwMode="auto">
              <a:xfrm>
                <a:off x="960" y="1296"/>
                <a:ext cx="212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302" name="Line 93"/>
              <p:cNvSpPr>
                <a:spLocks noChangeShapeType="1"/>
              </p:cNvSpPr>
              <p:nvPr/>
            </p:nvSpPr>
            <p:spPr bwMode="auto">
              <a:xfrm>
                <a:off x="1728" y="1296"/>
                <a:ext cx="212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9" name="Group 94"/>
            <p:cNvGrpSpPr>
              <a:grpSpLocks/>
            </p:cNvGrpSpPr>
            <p:nvPr/>
          </p:nvGrpSpPr>
          <p:grpSpPr bwMode="auto">
            <a:xfrm>
              <a:off x="4214" y="1131"/>
              <a:ext cx="1248" cy="816"/>
              <a:chOff x="960" y="768"/>
              <a:chExt cx="1248" cy="816"/>
            </a:xfrm>
          </p:grpSpPr>
          <p:sp>
            <p:nvSpPr>
              <p:cNvPr id="9281" name="Line 95"/>
              <p:cNvSpPr>
                <a:spLocks noChangeShapeType="1"/>
              </p:cNvSpPr>
              <p:nvPr/>
            </p:nvSpPr>
            <p:spPr bwMode="auto">
              <a:xfrm>
                <a:off x="1352" y="1307"/>
                <a:ext cx="212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82" name="Text Box 96"/>
              <p:cNvSpPr txBox="1">
                <a:spLocks noChangeArrowheads="1"/>
              </p:cNvSpPr>
              <p:nvPr/>
            </p:nvSpPr>
            <p:spPr bwMode="auto">
              <a:xfrm>
                <a:off x="1511" y="1163"/>
                <a:ext cx="37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GB" altLang="en-US" sz="2400" b="1"/>
                  <a:t>C</a:t>
                </a:r>
              </a:p>
            </p:txBody>
          </p:sp>
          <p:sp>
            <p:nvSpPr>
              <p:cNvPr id="9283" name="Line 97"/>
              <p:cNvSpPr>
                <a:spLocks noChangeShapeType="1"/>
              </p:cNvSpPr>
              <p:nvPr/>
            </p:nvSpPr>
            <p:spPr bwMode="auto">
              <a:xfrm rot="-5400000">
                <a:off x="1152" y="1115"/>
                <a:ext cx="192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84" name="Line 98"/>
              <p:cNvSpPr>
                <a:spLocks noChangeShapeType="1"/>
              </p:cNvSpPr>
              <p:nvPr/>
            </p:nvSpPr>
            <p:spPr bwMode="auto">
              <a:xfrm rot="-5400000">
                <a:off x="1536" y="1115"/>
                <a:ext cx="192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85" name="Rectangle 99"/>
              <p:cNvSpPr>
                <a:spLocks noChangeArrowheads="1"/>
              </p:cNvSpPr>
              <p:nvPr/>
            </p:nvSpPr>
            <p:spPr bwMode="auto">
              <a:xfrm>
                <a:off x="1136" y="1163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GB" altLang="en-US" sz="2400" b="1"/>
                  <a:t>C</a:t>
                </a:r>
              </a:p>
            </p:txBody>
          </p:sp>
          <p:sp>
            <p:nvSpPr>
              <p:cNvPr id="9286" name="Text Box 100"/>
              <p:cNvSpPr txBox="1">
                <a:spLocks noChangeArrowheads="1"/>
              </p:cNvSpPr>
              <p:nvPr/>
            </p:nvSpPr>
            <p:spPr bwMode="auto">
              <a:xfrm>
                <a:off x="1508" y="779"/>
                <a:ext cx="70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endParaRPr lang="en-GB" altLang="en-US" sz="24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287" name="Rectangle 101"/>
              <p:cNvSpPr>
                <a:spLocks noChangeArrowheads="1"/>
              </p:cNvSpPr>
              <p:nvPr/>
            </p:nvSpPr>
            <p:spPr bwMode="auto">
              <a:xfrm>
                <a:off x="1137" y="768"/>
                <a:ext cx="25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GB" altLang="en-US" sz="2400" b="1">
                    <a:solidFill>
                      <a:srgbClr val="009900"/>
                    </a:solidFill>
                  </a:rPr>
                  <a:t>H</a:t>
                </a:r>
              </a:p>
            </p:txBody>
          </p:sp>
          <p:sp>
            <p:nvSpPr>
              <p:cNvPr id="9288" name="Line 102"/>
              <p:cNvSpPr>
                <a:spLocks noChangeShapeType="1"/>
              </p:cNvSpPr>
              <p:nvPr/>
            </p:nvSpPr>
            <p:spPr bwMode="auto">
              <a:xfrm rot="-5400000">
                <a:off x="1152" y="1488"/>
                <a:ext cx="192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89" name="Line 103"/>
              <p:cNvSpPr>
                <a:spLocks noChangeShapeType="1"/>
              </p:cNvSpPr>
              <p:nvPr/>
            </p:nvSpPr>
            <p:spPr bwMode="auto">
              <a:xfrm rot="-5400000">
                <a:off x="1536" y="1488"/>
                <a:ext cx="192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90" name="Line 104"/>
              <p:cNvSpPr>
                <a:spLocks noChangeShapeType="1"/>
              </p:cNvSpPr>
              <p:nvPr/>
            </p:nvSpPr>
            <p:spPr bwMode="auto">
              <a:xfrm>
                <a:off x="960" y="1296"/>
                <a:ext cx="212" cy="0"/>
              </a:xfrm>
              <a:prstGeom prst="line">
                <a:avLst/>
              </a:prstGeom>
              <a:noFill/>
              <a:ln w="254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91" name="Line 105"/>
              <p:cNvSpPr>
                <a:spLocks noChangeShapeType="1"/>
              </p:cNvSpPr>
              <p:nvPr/>
            </p:nvSpPr>
            <p:spPr bwMode="auto">
              <a:xfrm>
                <a:off x="1728" y="1296"/>
                <a:ext cx="212" cy="0"/>
              </a:xfrm>
              <a:prstGeom prst="line">
                <a:avLst/>
              </a:prstGeom>
              <a:noFill/>
              <a:ln w="254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9274" name="Rectangle 106"/>
            <p:cNvSpPr>
              <a:spLocks noChangeArrowheads="1"/>
            </p:cNvSpPr>
            <p:nvPr/>
          </p:nvSpPr>
          <p:spPr bwMode="auto">
            <a:xfrm>
              <a:off x="4754" y="1176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H</a:t>
              </a:r>
            </a:p>
          </p:txBody>
        </p:sp>
        <p:sp>
          <p:nvSpPr>
            <p:cNvPr id="9275" name="Rectangle 107"/>
            <p:cNvSpPr>
              <a:spLocks noChangeArrowheads="1"/>
            </p:cNvSpPr>
            <p:nvPr/>
          </p:nvSpPr>
          <p:spPr bwMode="auto">
            <a:xfrm>
              <a:off x="4368" y="1888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H</a:t>
              </a:r>
            </a:p>
          </p:txBody>
        </p:sp>
        <p:sp>
          <p:nvSpPr>
            <p:cNvPr id="9276" name="Rectangle 108"/>
            <p:cNvSpPr>
              <a:spLocks noChangeArrowheads="1"/>
            </p:cNvSpPr>
            <p:nvPr/>
          </p:nvSpPr>
          <p:spPr bwMode="auto">
            <a:xfrm>
              <a:off x="5144" y="1525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H</a:t>
              </a:r>
            </a:p>
          </p:txBody>
        </p:sp>
        <p:sp>
          <p:nvSpPr>
            <p:cNvPr id="9277" name="Rectangle 109"/>
            <p:cNvSpPr>
              <a:spLocks noChangeArrowheads="1"/>
            </p:cNvSpPr>
            <p:nvPr/>
          </p:nvSpPr>
          <p:spPr bwMode="auto">
            <a:xfrm>
              <a:off x="4754" y="1888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H</a:t>
              </a:r>
            </a:p>
          </p:txBody>
        </p:sp>
        <p:sp>
          <p:nvSpPr>
            <p:cNvPr id="9278" name="Rectangle 110"/>
            <p:cNvSpPr>
              <a:spLocks noChangeArrowheads="1"/>
            </p:cNvSpPr>
            <p:nvPr/>
          </p:nvSpPr>
          <p:spPr bwMode="auto">
            <a:xfrm>
              <a:off x="3194" y="152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H</a:t>
              </a:r>
            </a:p>
          </p:txBody>
        </p:sp>
        <p:sp>
          <p:nvSpPr>
            <p:cNvPr id="9279" name="Rectangle 111"/>
            <p:cNvSpPr>
              <a:spLocks noChangeArrowheads="1"/>
            </p:cNvSpPr>
            <p:nvPr/>
          </p:nvSpPr>
          <p:spPr bwMode="auto">
            <a:xfrm>
              <a:off x="3571" y="1892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H</a:t>
              </a:r>
            </a:p>
          </p:txBody>
        </p:sp>
        <p:sp>
          <p:nvSpPr>
            <p:cNvPr id="9280" name="Rectangle 112"/>
            <p:cNvSpPr>
              <a:spLocks noChangeArrowheads="1"/>
            </p:cNvSpPr>
            <p:nvPr/>
          </p:nvSpPr>
          <p:spPr bwMode="auto">
            <a:xfrm>
              <a:off x="3952" y="1888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H</a:t>
              </a:r>
            </a:p>
          </p:txBody>
        </p:sp>
      </p:grpSp>
      <p:grpSp>
        <p:nvGrpSpPr>
          <p:cNvPr id="20" name="Group 113"/>
          <p:cNvGrpSpPr>
            <a:grpSpLocks/>
          </p:cNvGrpSpPr>
          <p:nvPr/>
        </p:nvGrpSpPr>
        <p:grpSpPr bwMode="auto">
          <a:xfrm>
            <a:off x="5076825" y="4221163"/>
            <a:ext cx="2660650" cy="1300162"/>
            <a:chOff x="3231" y="2840"/>
            <a:chExt cx="1676" cy="819"/>
          </a:xfrm>
        </p:grpSpPr>
        <p:grpSp>
          <p:nvGrpSpPr>
            <p:cNvPr id="21" name="Group 114"/>
            <p:cNvGrpSpPr>
              <a:grpSpLocks/>
            </p:cNvGrpSpPr>
            <p:nvPr/>
          </p:nvGrpSpPr>
          <p:grpSpPr bwMode="auto">
            <a:xfrm>
              <a:off x="3412" y="3110"/>
              <a:ext cx="825" cy="299"/>
              <a:chOff x="1056" y="2736"/>
              <a:chExt cx="825" cy="299"/>
            </a:xfrm>
          </p:grpSpPr>
          <p:grpSp>
            <p:nvGrpSpPr>
              <p:cNvPr id="22" name="Group 115"/>
              <p:cNvGrpSpPr>
                <a:grpSpLocks/>
              </p:cNvGrpSpPr>
              <p:nvPr/>
            </p:nvGrpSpPr>
            <p:grpSpPr bwMode="auto">
              <a:xfrm>
                <a:off x="1056" y="2736"/>
                <a:ext cx="825" cy="299"/>
                <a:chOff x="1056" y="2880"/>
                <a:chExt cx="825" cy="299"/>
              </a:xfrm>
            </p:grpSpPr>
            <p:sp>
              <p:nvSpPr>
                <p:cNvPr id="9265" name="Line 116"/>
                <p:cNvSpPr>
                  <a:spLocks noChangeShapeType="1"/>
                </p:cNvSpPr>
                <p:nvPr/>
              </p:nvSpPr>
              <p:spPr bwMode="auto">
                <a:xfrm>
                  <a:off x="1344" y="3072"/>
                  <a:ext cx="212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66" name="Text Box 117"/>
                <p:cNvSpPr txBox="1">
                  <a:spLocks noChangeArrowheads="1"/>
                </p:cNvSpPr>
                <p:nvPr/>
              </p:nvSpPr>
              <p:spPr bwMode="auto">
                <a:xfrm>
                  <a:off x="1511" y="2891"/>
                  <a:ext cx="37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GB" altLang="en-US" sz="2400" b="1"/>
                    <a:t>C</a:t>
                  </a:r>
                </a:p>
              </p:txBody>
            </p:sp>
            <p:sp>
              <p:nvSpPr>
                <p:cNvPr id="9267" name="Rectangle 118"/>
                <p:cNvSpPr>
                  <a:spLocks noChangeArrowheads="1"/>
                </p:cNvSpPr>
                <p:nvPr/>
              </p:nvSpPr>
              <p:spPr bwMode="auto">
                <a:xfrm>
                  <a:off x="1136" y="2891"/>
                  <a:ext cx="255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GB" altLang="en-US" sz="2400" b="1"/>
                    <a:t>C</a:t>
                  </a:r>
                </a:p>
              </p:txBody>
            </p:sp>
            <p:sp>
              <p:nvSpPr>
                <p:cNvPr id="9268" name="Line 119"/>
                <p:cNvSpPr>
                  <a:spLocks noChangeShapeType="1"/>
                </p:cNvSpPr>
                <p:nvPr/>
              </p:nvSpPr>
              <p:spPr bwMode="auto">
                <a:xfrm>
                  <a:off x="1344" y="2976"/>
                  <a:ext cx="212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23" name="Group 120"/>
                <p:cNvGrpSpPr>
                  <a:grpSpLocks/>
                </p:cNvGrpSpPr>
                <p:nvPr/>
              </p:nvGrpSpPr>
              <p:grpSpPr bwMode="auto">
                <a:xfrm>
                  <a:off x="1056" y="2880"/>
                  <a:ext cx="768" cy="288"/>
                  <a:chOff x="1056" y="2880"/>
                  <a:chExt cx="768" cy="288"/>
                </a:xfrm>
              </p:grpSpPr>
              <p:sp>
                <p:nvSpPr>
                  <p:cNvPr id="9270" name="Line 121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632" y="2880"/>
                    <a:ext cx="192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71" name="Line 122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056" y="3168"/>
                    <a:ext cx="192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24" name="Group 123"/>
              <p:cNvGrpSpPr>
                <a:grpSpLocks/>
              </p:cNvGrpSpPr>
              <p:nvPr/>
            </p:nvGrpSpPr>
            <p:grpSpPr bwMode="auto">
              <a:xfrm flipV="1">
                <a:off x="1056" y="2736"/>
                <a:ext cx="768" cy="288"/>
                <a:chOff x="1056" y="2880"/>
                <a:chExt cx="768" cy="288"/>
              </a:xfrm>
            </p:grpSpPr>
            <p:sp>
              <p:nvSpPr>
                <p:cNvPr id="9263" name="Line 124"/>
                <p:cNvSpPr>
                  <a:spLocks noChangeShapeType="1"/>
                </p:cNvSpPr>
                <p:nvPr/>
              </p:nvSpPr>
              <p:spPr bwMode="auto">
                <a:xfrm rot="-2700000">
                  <a:off x="1632" y="2880"/>
                  <a:ext cx="192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64" name="Line 125"/>
                <p:cNvSpPr>
                  <a:spLocks noChangeShapeType="1"/>
                </p:cNvSpPr>
                <p:nvPr/>
              </p:nvSpPr>
              <p:spPr bwMode="auto">
                <a:xfrm rot="-2700000">
                  <a:off x="1056" y="3168"/>
                  <a:ext cx="192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9257" name="Rectangle 126"/>
            <p:cNvSpPr>
              <a:spLocks noChangeArrowheads="1"/>
            </p:cNvSpPr>
            <p:nvPr/>
          </p:nvSpPr>
          <p:spPr bwMode="auto">
            <a:xfrm>
              <a:off x="4093" y="2840"/>
              <a:ext cx="81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CH</a:t>
              </a:r>
              <a:r>
                <a:rPr lang="en-GB" altLang="en-US" sz="2400" b="1" baseline="-25000"/>
                <a:t>2</a:t>
              </a:r>
              <a:r>
                <a:rPr lang="en-GB" altLang="en-US" sz="2400" b="1"/>
                <a:t>CH</a:t>
              </a:r>
              <a:r>
                <a:rPr lang="en-GB" altLang="en-US" sz="2400" b="1" baseline="-25000"/>
                <a:t>3</a:t>
              </a:r>
            </a:p>
          </p:txBody>
        </p:sp>
        <p:sp>
          <p:nvSpPr>
            <p:cNvPr id="9258" name="Rectangle 127"/>
            <p:cNvSpPr>
              <a:spLocks noChangeArrowheads="1"/>
            </p:cNvSpPr>
            <p:nvPr/>
          </p:nvSpPr>
          <p:spPr bwMode="auto">
            <a:xfrm>
              <a:off x="4093" y="3339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H</a:t>
              </a:r>
              <a:endParaRPr lang="en-GB" altLang="en-US" sz="2400" b="1" baseline="-25000"/>
            </a:p>
          </p:txBody>
        </p:sp>
        <p:sp>
          <p:nvSpPr>
            <p:cNvPr id="9259" name="Rectangle 128"/>
            <p:cNvSpPr>
              <a:spLocks noChangeArrowheads="1"/>
            </p:cNvSpPr>
            <p:nvPr/>
          </p:nvSpPr>
          <p:spPr bwMode="auto">
            <a:xfrm>
              <a:off x="3231" y="2840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H</a:t>
              </a:r>
            </a:p>
          </p:txBody>
        </p:sp>
        <p:sp>
          <p:nvSpPr>
            <p:cNvPr id="9260" name="Rectangle 129"/>
            <p:cNvSpPr>
              <a:spLocks noChangeArrowheads="1"/>
            </p:cNvSpPr>
            <p:nvPr/>
          </p:nvSpPr>
          <p:spPr bwMode="auto">
            <a:xfrm>
              <a:off x="3231" y="3371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H</a:t>
              </a:r>
            </a:p>
          </p:txBody>
        </p:sp>
      </p:grpSp>
      <p:sp>
        <p:nvSpPr>
          <p:cNvPr id="8322" name="Line 130"/>
          <p:cNvSpPr>
            <a:spLocks noChangeShapeType="1"/>
          </p:cNvSpPr>
          <p:nvPr/>
        </p:nvSpPr>
        <p:spPr bwMode="auto">
          <a:xfrm>
            <a:off x="1331913" y="3484563"/>
            <a:ext cx="0" cy="649287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8323" name="Line 131"/>
          <p:cNvSpPr>
            <a:spLocks noChangeShapeType="1"/>
          </p:cNvSpPr>
          <p:nvPr/>
        </p:nvSpPr>
        <p:spPr bwMode="auto">
          <a:xfrm>
            <a:off x="3635375" y="3451225"/>
            <a:ext cx="0" cy="6492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GB"/>
          </a:p>
        </p:txBody>
      </p:sp>
      <p:grpSp>
        <p:nvGrpSpPr>
          <p:cNvPr id="25" name="Group 132"/>
          <p:cNvGrpSpPr>
            <a:grpSpLocks/>
          </p:cNvGrpSpPr>
          <p:nvPr/>
        </p:nvGrpSpPr>
        <p:grpSpPr bwMode="auto">
          <a:xfrm>
            <a:off x="5722938" y="5445125"/>
            <a:ext cx="2449512" cy="1300163"/>
            <a:chOff x="3424" y="3475"/>
            <a:chExt cx="1543" cy="819"/>
          </a:xfrm>
        </p:grpSpPr>
        <p:grpSp>
          <p:nvGrpSpPr>
            <p:cNvPr id="26" name="Group 133"/>
            <p:cNvGrpSpPr>
              <a:grpSpLocks/>
            </p:cNvGrpSpPr>
            <p:nvPr/>
          </p:nvGrpSpPr>
          <p:grpSpPr bwMode="auto">
            <a:xfrm>
              <a:off x="3821" y="3745"/>
              <a:ext cx="825" cy="299"/>
              <a:chOff x="1056" y="2736"/>
              <a:chExt cx="825" cy="299"/>
            </a:xfrm>
          </p:grpSpPr>
          <p:grpSp>
            <p:nvGrpSpPr>
              <p:cNvPr id="27" name="Group 134"/>
              <p:cNvGrpSpPr>
                <a:grpSpLocks/>
              </p:cNvGrpSpPr>
              <p:nvPr/>
            </p:nvGrpSpPr>
            <p:grpSpPr bwMode="auto">
              <a:xfrm>
                <a:off x="1056" y="2736"/>
                <a:ext cx="825" cy="299"/>
                <a:chOff x="1056" y="2880"/>
                <a:chExt cx="825" cy="299"/>
              </a:xfrm>
            </p:grpSpPr>
            <p:sp>
              <p:nvSpPr>
                <p:cNvPr id="9249" name="Line 135"/>
                <p:cNvSpPr>
                  <a:spLocks noChangeShapeType="1"/>
                </p:cNvSpPr>
                <p:nvPr/>
              </p:nvSpPr>
              <p:spPr bwMode="auto">
                <a:xfrm>
                  <a:off x="1344" y="3072"/>
                  <a:ext cx="212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50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1511" y="2891"/>
                  <a:ext cx="370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GB" altLang="en-US" sz="2400" b="1"/>
                    <a:t>C</a:t>
                  </a:r>
                </a:p>
              </p:txBody>
            </p:sp>
            <p:sp>
              <p:nvSpPr>
                <p:cNvPr id="9251" name="Rectangle 137"/>
                <p:cNvSpPr>
                  <a:spLocks noChangeArrowheads="1"/>
                </p:cNvSpPr>
                <p:nvPr/>
              </p:nvSpPr>
              <p:spPr bwMode="auto">
                <a:xfrm>
                  <a:off x="1136" y="2891"/>
                  <a:ext cx="255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GB" altLang="en-US" sz="2400" b="1"/>
                    <a:t>C</a:t>
                  </a:r>
                </a:p>
              </p:txBody>
            </p:sp>
            <p:sp>
              <p:nvSpPr>
                <p:cNvPr id="9252" name="Line 138"/>
                <p:cNvSpPr>
                  <a:spLocks noChangeShapeType="1"/>
                </p:cNvSpPr>
                <p:nvPr/>
              </p:nvSpPr>
              <p:spPr bwMode="auto">
                <a:xfrm>
                  <a:off x="1344" y="2976"/>
                  <a:ext cx="212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grpSp>
              <p:nvGrpSpPr>
                <p:cNvPr id="28" name="Group 139"/>
                <p:cNvGrpSpPr>
                  <a:grpSpLocks/>
                </p:cNvGrpSpPr>
                <p:nvPr/>
              </p:nvGrpSpPr>
              <p:grpSpPr bwMode="auto">
                <a:xfrm>
                  <a:off x="1056" y="2880"/>
                  <a:ext cx="768" cy="288"/>
                  <a:chOff x="1056" y="2880"/>
                  <a:chExt cx="768" cy="288"/>
                </a:xfrm>
              </p:grpSpPr>
              <p:sp>
                <p:nvSpPr>
                  <p:cNvPr id="9254" name="Line 140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632" y="2880"/>
                    <a:ext cx="192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55" name="Line 141"/>
                  <p:cNvSpPr>
                    <a:spLocks noChangeShapeType="1"/>
                  </p:cNvSpPr>
                  <p:nvPr/>
                </p:nvSpPr>
                <p:spPr bwMode="auto">
                  <a:xfrm rot="-2700000">
                    <a:off x="1056" y="3168"/>
                    <a:ext cx="192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  <p:grpSp>
            <p:nvGrpSpPr>
              <p:cNvPr id="29" name="Group 142"/>
              <p:cNvGrpSpPr>
                <a:grpSpLocks/>
              </p:cNvGrpSpPr>
              <p:nvPr/>
            </p:nvGrpSpPr>
            <p:grpSpPr bwMode="auto">
              <a:xfrm flipV="1">
                <a:off x="1056" y="2736"/>
                <a:ext cx="768" cy="288"/>
                <a:chOff x="1056" y="2880"/>
                <a:chExt cx="768" cy="288"/>
              </a:xfrm>
            </p:grpSpPr>
            <p:sp>
              <p:nvSpPr>
                <p:cNvPr id="9247" name="Line 143"/>
                <p:cNvSpPr>
                  <a:spLocks noChangeShapeType="1"/>
                </p:cNvSpPr>
                <p:nvPr/>
              </p:nvSpPr>
              <p:spPr bwMode="auto">
                <a:xfrm rot="-2700000">
                  <a:off x="1632" y="2880"/>
                  <a:ext cx="192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9248" name="Line 144"/>
                <p:cNvSpPr>
                  <a:spLocks noChangeShapeType="1"/>
                </p:cNvSpPr>
                <p:nvPr/>
              </p:nvSpPr>
              <p:spPr bwMode="auto">
                <a:xfrm rot="-2700000">
                  <a:off x="1056" y="3168"/>
                  <a:ext cx="192" cy="0"/>
                </a:xfrm>
                <a:prstGeom prst="line">
                  <a:avLst/>
                </a:prstGeom>
                <a:noFill/>
                <a:ln w="254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9241" name="Rectangle 145"/>
            <p:cNvSpPr>
              <a:spLocks noChangeArrowheads="1"/>
            </p:cNvSpPr>
            <p:nvPr/>
          </p:nvSpPr>
          <p:spPr bwMode="auto">
            <a:xfrm>
              <a:off x="4502" y="3475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H</a:t>
              </a:r>
              <a:endParaRPr lang="en-GB" altLang="en-US" sz="2400" b="1" baseline="-25000"/>
            </a:p>
          </p:txBody>
        </p:sp>
        <p:sp>
          <p:nvSpPr>
            <p:cNvPr id="9242" name="Rectangle 146"/>
            <p:cNvSpPr>
              <a:spLocks noChangeArrowheads="1"/>
            </p:cNvSpPr>
            <p:nvPr/>
          </p:nvSpPr>
          <p:spPr bwMode="auto">
            <a:xfrm>
              <a:off x="4502" y="3974"/>
              <a:ext cx="4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CH</a:t>
              </a:r>
              <a:r>
                <a:rPr lang="en-GB" altLang="en-US" sz="2400" b="1" baseline="-25000"/>
                <a:t>3</a:t>
              </a:r>
            </a:p>
          </p:txBody>
        </p:sp>
        <p:sp>
          <p:nvSpPr>
            <p:cNvPr id="9243" name="Rectangle 147"/>
            <p:cNvSpPr>
              <a:spLocks noChangeArrowheads="1"/>
            </p:cNvSpPr>
            <p:nvPr/>
          </p:nvSpPr>
          <p:spPr bwMode="auto">
            <a:xfrm>
              <a:off x="3424" y="3475"/>
              <a:ext cx="46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CH</a:t>
              </a:r>
              <a:r>
                <a:rPr lang="en-GB" altLang="en-US" sz="2400" b="1" baseline="-25000"/>
                <a:t>3</a:t>
              </a:r>
            </a:p>
          </p:txBody>
        </p:sp>
        <p:sp>
          <p:nvSpPr>
            <p:cNvPr id="9244" name="Rectangle 148"/>
            <p:cNvSpPr>
              <a:spLocks noChangeArrowheads="1"/>
            </p:cNvSpPr>
            <p:nvPr/>
          </p:nvSpPr>
          <p:spPr bwMode="auto">
            <a:xfrm>
              <a:off x="3640" y="4006"/>
              <a:ext cx="25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GB" altLang="en-US" sz="2400" b="1"/>
                <a:t>H</a:t>
              </a:r>
            </a:p>
          </p:txBody>
        </p:sp>
      </p:grpSp>
      <p:sp>
        <p:nvSpPr>
          <p:cNvPr id="8341" name="Text Box 149"/>
          <p:cNvSpPr txBox="1">
            <a:spLocks noChangeArrowheads="1"/>
          </p:cNvSpPr>
          <p:nvPr/>
        </p:nvSpPr>
        <p:spPr bwMode="auto">
          <a:xfrm>
            <a:off x="5003800" y="5876925"/>
            <a:ext cx="79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2400" b="1" u="sng">
                <a:solidFill>
                  <a:srgbClr val="FF0000"/>
                </a:solidFill>
              </a:rPr>
              <a:t>and</a:t>
            </a:r>
          </a:p>
        </p:txBody>
      </p:sp>
      <p:sp>
        <p:nvSpPr>
          <p:cNvPr id="8342" name="Text Box 150"/>
          <p:cNvSpPr txBox="1">
            <a:spLocks noChangeArrowheads="1"/>
          </p:cNvSpPr>
          <p:nvPr/>
        </p:nvSpPr>
        <p:spPr bwMode="auto">
          <a:xfrm>
            <a:off x="7956550" y="5516563"/>
            <a:ext cx="1042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000" b="1" dirty="0" err="1">
                <a:solidFill>
                  <a:srgbClr val="0033CC"/>
                </a:solidFill>
              </a:rPr>
              <a:t>cis</a:t>
            </a:r>
            <a:r>
              <a:rPr lang="en-US" altLang="en-US" sz="2000" b="1" dirty="0">
                <a:solidFill>
                  <a:srgbClr val="0033CC"/>
                </a:solidFill>
              </a:rPr>
              <a:t> &amp; trans!</a:t>
            </a:r>
            <a:endParaRPr lang="en-GB" altLang="en-US" sz="20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02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8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2000"/>
                                        <p:tgtEl>
                                          <p:spTgt spid="8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2000"/>
                                        <p:tgtEl>
                                          <p:spTgt spid="8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  <p:bldP spid="8196" grpId="0" animBg="1"/>
      <p:bldP spid="8197" grpId="0"/>
      <p:bldP spid="8198" grpId="0"/>
      <p:bldP spid="8199" grpId="0" animBg="1"/>
      <p:bldP spid="8200" grpId="0" animBg="1"/>
      <p:bldP spid="8201" grpId="0"/>
      <p:bldP spid="8202" grpId="0"/>
      <p:bldP spid="8203" grpId="0"/>
      <p:bldP spid="8322" grpId="0" animBg="1"/>
      <p:bldP spid="8323" grpId="0" animBg="1"/>
      <p:bldP spid="8341" grpId="0"/>
      <p:bldP spid="83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/>
          <a:lstStyle/>
          <a:p>
            <a:r>
              <a:rPr lang="en-GB" dirty="0" smtClean="0"/>
              <a:t>Exam 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833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0076" t="26614" r="17713" b="4691"/>
          <a:stretch/>
        </p:blipFill>
        <p:spPr>
          <a:xfrm>
            <a:off x="179512" y="764704"/>
            <a:ext cx="8835537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62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33CC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Naming Alcohols…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Name the following alcohols…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08920"/>
            <a:ext cx="3169193" cy="1394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916832"/>
            <a:ext cx="2565203" cy="1835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581128"/>
            <a:ext cx="3267484" cy="1672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194141"/>
            <a:ext cx="2648697" cy="2207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07036" y="2834555"/>
            <a:ext cx="404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1</a:t>
            </a:r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8100392" y="2821760"/>
            <a:ext cx="404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2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925967" y="4894384"/>
            <a:ext cx="404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00392" y="4783874"/>
            <a:ext cx="404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95167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7713" t="22230" r="16925" b="9076"/>
          <a:stretch/>
        </p:blipFill>
        <p:spPr>
          <a:xfrm>
            <a:off x="233745" y="692696"/>
            <a:ext cx="8901412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66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2437" t="29537" r="18500" b="6153"/>
          <a:stretch/>
        </p:blipFill>
        <p:spPr>
          <a:xfrm>
            <a:off x="251520" y="476672"/>
            <a:ext cx="8714602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36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33CC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Naming Alcohols…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524000"/>
            <a:ext cx="2913112" cy="291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Name the following alcohols…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04864"/>
            <a:ext cx="2625080" cy="2625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82" y="4437112"/>
            <a:ext cx="2525266" cy="2525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830" y="4149080"/>
            <a:ext cx="2392660" cy="2392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308648" y="2834555"/>
            <a:ext cx="404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244408" y="2718946"/>
            <a:ext cx="404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6</a:t>
            </a:r>
            <a:endParaRPr lang="en-GB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308648" y="5083800"/>
            <a:ext cx="404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23824" y="5073086"/>
            <a:ext cx="404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70220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Text Box 2"/>
          <p:cNvSpPr txBox="1">
            <a:spLocks noChangeArrowheads="1"/>
          </p:cNvSpPr>
          <p:nvPr/>
        </p:nvSpPr>
        <p:spPr bwMode="auto">
          <a:xfrm>
            <a:off x="459148" y="1044303"/>
            <a:ext cx="85836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dirty="0"/>
              <a:t>A chain of carbon atoms can be represented by R when drawing the structure. This is referred to as an </a:t>
            </a:r>
            <a:r>
              <a:rPr lang="en-GB" b="1" dirty="0">
                <a:solidFill>
                  <a:srgbClr val="FF6600"/>
                </a:solidFill>
              </a:rPr>
              <a:t>R group</a:t>
            </a:r>
            <a:r>
              <a:rPr lang="en-GB" dirty="0"/>
              <a:t>.</a:t>
            </a:r>
          </a:p>
        </p:txBody>
      </p:sp>
      <p:sp>
        <p:nvSpPr>
          <p:cNvPr id="1041411" name="Rectangle 3"/>
          <p:cNvSpPr>
            <a:spLocks noGrp="1" noChangeArrowheads="1"/>
          </p:cNvSpPr>
          <p:nvPr>
            <p:ph type="title"/>
          </p:nvPr>
        </p:nvSpPr>
        <p:spPr>
          <a:xfrm>
            <a:off x="646955" y="193676"/>
            <a:ext cx="7896133" cy="816882"/>
          </a:xfrm>
        </p:spPr>
        <p:txBody>
          <a:bodyPr>
            <a:normAutofit/>
          </a:bodyPr>
          <a:lstStyle/>
          <a:p>
            <a:r>
              <a:rPr lang="en-GB" sz="3600" dirty="0"/>
              <a:t>Primary, secondary and tertiary</a:t>
            </a:r>
          </a:p>
        </p:txBody>
      </p:sp>
      <p:sp>
        <p:nvSpPr>
          <p:cNvPr id="1041412" name="Text Box 4"/>
          <p:cNvSpPr txBox="1">
            <a:spLocks noChangeArrowheads="1"/>
          </p:cNvSpPr>
          <p:nvPr/>
        </p:nvSpPr>
        <p:spPr bwMode="auto">
          <a:xfrm>
            <a:off x="565150" y="1892300"/>
            <a:ext cx="51006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5349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SzPct val="80000"/>
              <a:buFont typeface="Wingdings" pitchFamily="2" charset="2"/>
              <a:buChar char="l"/>
            </a:pPr>
            <a:r>
              <a:rPr lang="en-GB" b="1" dirty="0">
                <a:solidFill>
                  <a:srgbClr val="FF6600"/>
                </a:solidFill>
              </a:rPr>
              <a:t>Primary (1</a:t>
            </a:r>
            <a:r>
              <a:rPr lang="en-US" b="1" dirty="0">
                <a:solidFill>
                  <a:srgbClr val="FF6600"/>
                </a:solidFill>
                <a:cs typeface="Arial" charset="0"/>
              </a:rPr>
              <a:t>°) alcohols</a:t>
            </a:r>
            <a:r>
              <a:rPr lang="en-US" dirty="0">
                <a:solidFill>
                  <a:srgbClr val="010066"/>
                </a:solidFill>
                <a:cs typeface="Arial" charset="0"/>
              </a:rPr>
              <a:t> have one R group attached to the carbon to which the OH group is attached.</a:t>
            </a:r>
          </a:p>
        </p:txBody>
      </p:sp>
      <p:sp>
        <p:nvSpPr>
          <p:cNvPr id="1041414" name="Text Box 6"/>
          <p:cNvSpPr txBox="1">
            <a:spLocks noChangeArrowheads="1"/>
          </p:cNvSpPr>
          <p:nvPr/>
        </p:nvSpPr>
        <p:spPr bwMode="auto">
          <a:xfrm>
            <a:off x="566738" y="3411538"/>
            <a:ext cx="53625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5349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SzPct val="80000"/>
              <a:buFont typeface="Wingdings" pitchFamily="2" charset="2"/>
              <a:buChar char="l"/>
            </a:pPr>
            <a:r>
              <a:rPr lang="en-GB" b="1">
                <a:solidFill>
                  <a:srgbClr val="FF6600"/>
                </a:solidFill>
              </a:rPr>
              <a:t>Secondary (2</a:t>
            </a:r>
            <a:r>
              <a:rPr lang="en-US" b="1">
                <a:solidFill>
                  <a:srgbClr val="FF6600"/>
                </a:solidFill>
                <a:cs typeface="Arial" charset="0"/>
              </a:rPr>
              <a:t>°) </a:t>
            </a:r>
            <a:r>
              <a:rPr lang="en-US" b="1">
                <a:solidFill>
                  <a:srgbClr val="FF6600"/>
                </a:solidFill>
              </a:rPr>
              <a:t>alcohols</a:t>
            </a:r>
            <a:r>
              <a:rPr lang="en-US">
                <a:solidFill>
                  <a:srgbClr val="010066"/>
                </a:solidFill>
              </a:rPr>
              <a:t> have two R groups attached to the carbon to which the OH group is attached.</a:t>
            </a:r>
          </a:p>
        </p:txBody>
      </p:sp>
      <p:sp>
        <p:nvSpPr>
          <p:cNvPr id="1041416" name="Text Box 8"/>
          <p:cNvSpPr txBox="1">
            <a:spLocks noChangeArrowheads="1"/>
          </p:cNvSpPr>
          <p:nvPr/>
        </p:nvSpPr>
        <p:spPr bwMode="auto">
          <a:xfrm>
            <a:off x="554038" y="4929188"/>
            <a:ext cx="5308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5600" indent="-355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5349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SzPct val="80000"/>
              <a:buFont typeface="Wingdings" pitchFamily="2" charset="2"/>
              <a:buChar char="l"/>
            </a:pPr>
            <a:r>
              <a:rPr lang="en-GB" b="1">
                <a:solidFill>
                  <a:srgbClr val="FF6600"/>
                </a:solidFill>
              </a:rPr>
              <a:t>Tertiary (3</a:t>
            </a:r>
            <a:r>
              <a:rPr lang="en-US" b="1">
                <a:solidFill>
                  <a:srgbClr val="FF6600"/>
                </a:solidFill>
                <a:cs typeface="Arial" charset="0"/>
              </a:rPr>
              <a:t>°) </a:t>
            </a:r>
            <a:r>
              <a:rPr lang="en-US" b="1">
                <a:solidFill>
                  <a:srgbClr val="FF6600"/>
                </a:solidFill>
              </a:rPr>
              <a:t>alcohols</a:t>
            </a:r>
            <a:r>
              <a:rPr lang="en-US">
                <a:solidFill>
                  <a:srgbClr val="010066"/>
                </a:solidFill>
              </a:rPr>
              <a:t> have three R groups attached to the carbon to which the OH group is attached.</a:t>
            </a:r>
          </a:p>
        </p:txBody>
      </p:sp>
      <p:pic>
        <p:nvPicPr>
          <p:cNvPr id="1041428" name="Picture 20" descr="tertiary_alcoho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749800"/>
            <a:ext cx="1773238" cy="164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429" name="Picture 21" descr="primary_alcoho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75" y="1712913"/>
            <a:ext cx="1658938" cy="16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430" name="Picture 22" descr="secondary_alcoho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188" y="3232150"/>
            <a:ext cx="1773237" cy="16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193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1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4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41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41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41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4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2" grpId="0"/>
      <p:bldP spid="1041414" grpId="0"/>
      <p:bldP spid="10414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Reactions of alcohols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Combustion</a:t>
            </a:r>
          </a:p>
          <a:p>
            <a:endParaRPr lang="en-GB" dirty="0"/>
          </a:p>
          <a:p>
            <a:r>
              <a:rPr lang="en-GB" dirty="0" smtClean="0"/>
              <a:t>Conversions to halogenoalkanes</a:t>
            </a:r>
          </a:p>
          <a:p>
            <a:endParaRPr lang="en-GB" dirty="0"/>
          </a:p>
          <a:p>
            <a:r>
              <a:rPr lang="en-GB" dirty="0" smtClean="0"/>
              <a:t>Dehydration to alkenes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275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33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/>
              <a:t>Ethanol as a fuel…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Picnic stoves burn methylated spirits</a:t>
            </a:r>
          </a:p>
          <a:p>
            <a:endParaRPr lang="en-GB" dirty="0"/>
          </a:p>
          <a:p>
            <a:r>
              <a:rPr lang="en-GB" dirty="0" smtClean="0"/>
              <a:t>Methylated spirits – ethanol with a small percentage of poisonous methanol </a:t>
            </a:r>
          </a:p>
          <a:p>
            <a:endParaRPr lang="en-GB" dirty="0"/>
          </a:p>
          <a:p>
            <a:r>
              <a:rPr lang="en-GB" dirty="0" smtClean="0"/>
              <a:t>Methanol makes it unfit to drink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00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33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/>
              <a:t>Combustion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Write </a:t>
            </a:r>
            <a:r>
              <a:rPr lang="en-GB" dirty="0" smtClean="0"/>
              <a:t>a balanced symbol equation for the complete combustion of the following alcohols: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Ethanol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Butan-2-ol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Propanol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208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33CC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 smtClean="0"/>
              <a:t>Answers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ym typeface="Wingdings" pitchFamily="2" charset="2"/>
              </a:rPr>
              <a:t>C</a:t>
            </a:r>
            <a:r>
              <a:rPr lang="en-GB" baseline="-25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H</a:t>
            </a:r>
            <a:r>
              <a:rPr lang="en-GB" baseline="-25000" dirty="0" smtClean="0">
                <a:sym typeface="Wingdings" pitchFamily="2" charset="2"/>
              </a:rPr>
              <a:t>5</a:t>
            </a:r>
            <a:r>
              <a:rPr lang="en-GB" dirty="0" smtClean="0">
                <a:sym typeface="Wingdings" pitchFamily="2" charset="2"/>
              </a:rPr>
              <a:t>OH + 3O</a:t>
            </a:r>
            <a:r>
              <a:rPr lang="en-GB" baseline="-25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  2CO</a:t>
            </a:r>
            <a:r>
              <a:rPr lang="en-GB" baseline="-25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 + 3H</a:t>
            </a:r>
            <a:r>
              <a:rPr lang="en-GB" baseline="-25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O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ym typeface="Wingdings" pitchFamily="2" charset="2"/>
              </a:rPr>
              <a:t>CH</a:t>
            </a:r>
            <a:r>
              <a:rPr lang="en-GB" baseline="-25000" dirty="0" smtClean="0">
                <a:sym typeface="Wingdings" pitchFamily="2" charset="2"/>
              </a:rPr>
              <a:t>3</a:t>
            </a:r>
            <a:r>
              <a:rPr lang="en-GB" dirty="0" smtClean="0">
                <a:sym typeface="Wingdings" pitchFamily="2" charset="2"/>
              </a:rPr>
              <a:t>CH(OH)CH</a:t>
            </a:r>
            <a:r>
              <a:rPr lang="en-GB" baseline="-25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CH</a:t>
            </a:r>
            <a:r>
              <a:rPr lang="en-GB" baseline="-25000" dirty="0" smtClean="0">
                <a:sym typeface="Wingdings" pitchFamily="2" charset="2"/>
              </a:rPr>
              <a:t>3</a:t>
            </a:r>
            <a:r>
              <a:rPr lang="en-GB" dirty="0" smtClean="0">
                <a:sym typeface="Wingdings" pitchFamily="2" charset="2"/>
              </a:rPr>
              <a:t> + 6O</a:t>
            </a:r>
            <a:r>
              <a:rPr lang="en-GB" baseline="-25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>
                <a:sym typeface="Wingdings" pitchFamily="2" charset="2"/>
              </a:rPr>
              <a:t> </a:t>
            </a:r>
            <a:r>
              <a:rPr lang="en-GB" dirty="0" smtClean="0">
                <a:sym typeface="Wingdings" pitchFamily="2" charset="2"/>
              </a:rPr>
              <a:t>4CO</a:t>
            </a:r>
            <a:r>
              <a:rPr lang="en-GB" baseline="-25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>
                <a:sym typeface="Wingdings" pitchFamily="2" charset="2"/>
              </a:rPr>
              <a:t>+ </a:t>
            </a:r>
            <a:r>
              <a:rPr lang="en-GB" dirty="0" smtClean="0">
                <a:sym typeface="Wingdings" pitchFamily="2" charset="2"/>
              </a:rPr>
              <a:t>5H</a:t>
            </a:r>
            <a:r>
              <a:rPr lang="en-GB" baseline="-25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O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ym typeface="Wingdings" pitchFamily="2" charset="2"/>
              </a:rPr>
              <a:t>C</a:t>
            </a:r>
            <a:r>
              <a:rPr lang="en-GB" baseline="-25000" dirty="0" smtClean="0">
                <a:sym typeface="Wingdings" pitchFamily="2" charset="2"/>
              </a:rPr>
              <a:t>3</a:t>
            </a:r>
            <a:r>
              <a:rPr lang="en-GB" dirty="0" smtClean="0">
                <a:sym typeface="Wingdings" pitchFamily="2" charset="2"/>
              </a:rPr>
              <a:t>H</a:t>
            </a:r>
            <a:r>
              <a:rPr lang="en-GB" baseline="-25000" dirty="0" smtClean="0">
                <a:sym typeface="Wingdings" pitchFamily="2" charset="2"/>
              </a:rPr>
              <a:t>7</a:t>
            </a:r>
            <a:r>
              <a:rPr lang="en-GB" dirty="0" smtClean="0">
                <a:sym typeface="Wingdings" pitchFamily="2" charset="2"/>
              </a:rPr>
              <a:t>OH + 4.5O</a:t>
            </a:r>
            <a:r>
              <a:rPr lang="en-GB" baseline="-25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>
                <a:sym typeface="Wingdings" pitchFamily="2" charset="2"/>
              </a:rPr>
              <a:t> </a:t>
            </a:r>
            <a:r>
              <a:rPr lang="en-GB" dirty="0" smtClean="0">
                <a:sym typeface="Wingdings" pitchFamily="2" charset="2"/>
              </a:rPr>
              <a:t>3CO</a:t>
            </a:r>
            <a:r>
              <a:rPr lang="en-GB" baseline="-25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>
                <a:sym typeface="Wingdings" pitchFamily="2" charset="2"/>
              </a:rPr>
              <a:t>+ </a:t>
            </a:r>
            <a:r>
              <a:rPr lang="en-GB" dirty="0" smtClean="0">
                <a:sym typeface="Wingdings" pitchFamily="2" charset="2"/>
              </a:rPr>
              <a:t>4H</a:t>
            </a:r>
            <a:r>
              <a:rPr lang="en-GB" baseline="-25000" dirty="0" smtClean="0">
                <a:sym typeface="Wingdings" pitchFamily="2" charset="2"/>
              </a:rPr>
              <a:t>2</a:t>
            </a:r>
            <a:r>
              <a:rPr lang="en-GB" dirty="0" smtClean="0">
                <a:sym typeface="Wingdings" pitchFamily="2" charset="2"/>
              </a:rPr>
              <a:t>O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014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1143000"/>
          </a:xfrm>
        </p:spPr>
        <p:txBody>
          <a:bodyPr/>
          <a:lstStyle/>
          <a:p>
            <a:r>
              <a:rPr lang="en-GB" dirty="0" smtClean="0"/>
              <a:t>Conversion to halogenoalkanes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64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563</Words>
  <Application>Microsoft Office PowerPoint</Application>
  <PresentationFormat>On-screen Show (4:3)</PresentationFormat>
  <Paragraphs>188</Paragraphs>
  <Slides>21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Symbol</vt:lpstr>
      <vt:lpstr>Times New Roman</vt:lpstr>
      <vt:lpstr>Wingdings</vt:lpstr>
      <vt:lpstr>Office Theme</vt:lpstr>
      <vt:lpstr>General Formula</vt:lpstr>
      <vt:lpstr>Naming Alcohols…</vt:lpstr>
      <vt:lpstr>Naming Alcohols…</vt:lpstr>
      <vt:lpstr>Primary, secondary and tertiary</vt:lpstr>
      <vt:lpstr>Reactions of alcohols</vt:lpstr>
      <vt:lpstr>Ethanol as a fuel…</vt:lpstr>
      <vt:lpstr>Combustion</vt:lpstr>
      <vt:lpstr>Answers </vt:lpstr>
      <vt:lpstr>Conversion to halogenoalkanes</vt:lpstr>
      <vt:lpstr>Conversions to halogenoalkanes</vt:lpstr>
      <vt:lpstr>Conversions to halogenoalkanes</vt:lpstr>
      <vt:lpstr>Conversions to halogenoalkanes</vt:lpstr>
      <vt:lpstr>Conversions to halogenoalkanes</vt:lpstr>
      <vt:lpstr>Conversions to halogenoalkanes</vt:lpstr>
      <vt:lpstr>What is meant by the term “Dehydration”?</vt:lpstr>
      <vt:lpstr>PowerPoint Presentation</vt:lpstr>
      <vt:lpstr>PowerPoint Presentation</vt:lpstr>
      <vt:lpstr>Exam Questions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Alcohols - Introduction</dc:title>
  <dc:creator>C Murray</dc:creator>
  <cp:lastModifiedBy>Charlotte Murray</cp:lastModifiedBy>
  <cp:revision>24</cp:revision>
  <dcterms:created xsi:type="dcterms:W3CDTF">2014-03-11T09:27:39Z</dcterms:created>
  <dcterms:modified xsi:type="dcterms:W3CDTF">2018-04-26T08:06:38Z</dcterms:modified>
</cp:coreProperties>
</file>